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6" r:id="rId3"/>
    <p:sldId id="257" r:id="rId4"/>
    <p:sldId id="277" r:id="rId5"/>
    <p:sldId id="258" r:id="rId6"/>
    <p:sldId id="259" r:id="rId7"/>
    <p:sldId id="260" r:id="rId8"/>
    <p:sldId id="278"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9" r:id="rId22"/>
    <p:sldId id="274" r:id="rId23"/>
    <p:sldId id="275" r:id="rId24"/>
    <p:sldId id="280" r:id="rId25"/>
    <p:sldId id="281" r:id="rId26"/>
    <p:sldId id="282" r:id="rId27"/>
    <p:sldId id="283" r:id="rId28"/>
    <p:sldId id="284" r:id="rId29"/>
    <p:sldId id="285" r:id="rId30"/>
    <p:sldId id="286" r:id="rId31"/>
    <p:sldId id="287" r:id="rId3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70" autoAdjust="0"/>
    <p:restoredTop sz="94669" autoAdjust="0"/>
  </p:normalViewPr>
  <p:slideViewPr>
    <p:cSldViewPr>
      <p:cViewPr>
        <p:scale>
          <a:sx n="90" d="100"/>
          <a:sy n="90" d="100"/>
        </p:scale>
        <p:origin x="-141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User\Desktop\&#1051;&#1080;&#1089;&#1090;%20Microsoft%20Excel%20(3).xlsx" TargetMode="External"/></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_____Microsoft_Excel1.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1" Type="http://schemas.openxmlformats.org/officeDocument/2006/relationships/oleObject" Target="file:///C:\Users\User\Desktop\&#1051;&#1080;&#1089;&#1090;%20Microsoft%20Excel%20(3).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8"/>
    </mc:Choice>
    <mc:Fallback>
      <c:style val="8"/>
    </mc:Fallback>
  </mc:AlternateContent>
  <c:chart>
    <c:title>
      <c:tx>
        <c:rich>
          <a:bodyPr/>
          <a:lstStyle/>
          <a:p>
            <a:pPr>
              <a:defRPr/>
            </a:pPr>
            <a:r>
              <a:rPr lang="ru-RU" sz="1400" dirty="0">
                <a:latin typeface="Arial" pitchFamily="34" charset="0"/>
                <a:cs typeface="Arial" pitchFamily="34" charset="0"/>
              </a:rPr>
              <a:t>I место по объёму электронных платежей населения за ЖКУ</a:t>
            </a:r>
          </a:p>
        </c:rich>
      </c:tx>
      <c:layout/>
      <c:overlay val="0"/>
    </c:title>
    <c:autoTitleDeleted val="0"/>
    <c:plotArea>
      <c:layout/>
      <c:barChart>
        <c:barDir val="col"/>
        <c:grouping val="stacked"/>
        <c:varyColors val="0"/>
        <c:ser>
          <c:idx val="0"/>
          <c:order val="0"/>
          <c:tx>
            <c:strRef>
              <c:f>Лист1!$N$1</c:f>
              <c:strCache>
                <c:ptCount val="1"/>
                <c:pt idx="0">
                  <c:v>I место по объёму электронных платежей населения за ЖКУ</c:v>
                </c:pt>
              </c:strCache>
            </c:strRef>
          </c:tx>
          <c:invertIfNegative val="0"/>
          <c:cat>
            <c:numRef>
              <c:f>Лист1!$M$2:$M$4</c:f>
              <c:numCache>
                <c:formatCode>General</c:formatCode>
                <c:ptCount val="3"/>
                <c:pt idx="0">
                  <c:v>2012</c:v>
                </c:pt>
                <c:pt idx="1">
                  <c:v>2013</c:v>
                </c:pt>
                <c:pt idx="2">
                  <c:v>2014</c:v>
                </c:pt>
              </c:numCache>
            </c:numRef>
          </c:cat>
          <c:val>
            <c:numRef>
              <c:f>Лист1!$N$2:$N$4</c:f>
              <c:numCache>
                <c:formatCode>0.00%</c:formatCode>
                <c:ptCount val="3"/>
                <c:pt idx="0">
                  <c:v>0.51400000000000001</c:v>
                </c:pt>
                <c:pt idx="1">
                  <c:v>0.503</c:v>
                </c:pt>
                <c:pt idx="2">
                  <c:v>0.54900000000000004</c:v>
                </c:pt>
              </c:numCache>
            </c:numRef>
          </c:val>
        </c:ser>
        <c:dLbls>
          <c:showLegendKey val="0"/>
          <c:showVal val="0"/>
          <c:showCatName val="0"/>
          <c:showSerName val="0"/>
          <c:showPercent val="0"/>
          <c:showBubbleSize val="0"/>
        </c:dLbls>
        <c:gapWidth val="150"/>
        <c:overlap val="100"/>
        <c:axId val="65922560"/>
        <c:axId val="65924096"/>
      </c:barChart>
      <c:catAx>
        <c:axId val="65922560"/>
        <c:scaling>
          <c:orientation val="minMax"/>
        </c:scaling>
        <c:delete val="0"/>
        <c:axPos val="b"/>
        <c:numFmt formatCode="General" sourceLinked="1"/>
        <c:majorTickMark val="out"/>
        <c:minorTickMark val="none"/>
        <c:tickLblPos val="nextTo"/>
        <c:crossAx val="65924096"/>
        <c:crosses val="autoZero"/>
        <c:auto val="1"/>
        <c:lblAlgn val="ctr"/>
        <c:lblOffset val="100"/>
        <c:noMultiLvlLbl val="0"/>
      </c:catAx>
      <c:valAx>
        <c:axId val="65924096"/>
        <c:scaling>
          <c:orientation val="minMax"/>
        </c:scaling>
        <c:delete val="0"/>
        <c:axPos val="l"/>
        <c:majorGridlines/>
        <c:numFmt formatCode="0.00%" sourceLinked="1"/>
        <c:majorTickMark val="out"/>
        <c:minorTickMark val="none"/>
        <c:tickLblPos val="nextTo"/>
        <c:crossAx val="65922560"/>
        <c:crosses val="autoZero"/>
        <c:crossBetween val="between"/>
      </c:valAx>
    </c:plotArea>
    <c:legend>
      <c:legendPos val="r"/>
      <c:layout/>
      <c:overlay val="0"/>
    </c:legend>
    <c:plotVisOnly val="1"/>
    <c:dispBlanksAs val="gap"/>
    <c:showDLblsOverMax val="0"/>
  </c:chart>
  <c:spPr>
    <a:ln>
      <a:solidFill>
        <a:schemeClr val="tx1">
          <a:alpha val="97000"/>
        </a:schemeClr>
      </a:solid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15"/>
      <c:rotY val="20"/>
      <c:depthPercent val="100"/>
      <c:rAngAx val="1"/>
    </c:view3D>
    <c:floor>
      <c:thickness val="0"/>
      <c:spPr>
        <a:noFill/>
      </c:spPr>
    </c:floor>
    <c:sideWall>
      <c:thickness val="0"/>
    </c:sideWall>
    <c:backWall>
      <c:thickness val="0"/>
    </c:backWall>
    <c:plotArea>
      <c:layout>
        <c:manualLayout>
          <c:layoutTarget val="inner"/>
          <c:xMode val="edge"/>
          <c:yMode val="edge"/>
          <c:x val="9.6867171544776601E-2"/>
          <c:y val="0.13630827508568596"/>
          <c:w val="0.88109021273149091"/>
          <c:h val="0.7735095056738085"/>
        </c:manualLayout>
      </c:layout>
      <c:bar3DChart>
        <c:barDir val="col"/>
        <c:grouping val="clustered"/>
        <c:varyColors val="0"/>
        <c:ser>
          <c:idx val="0"/>
          <c:order val="0"/>
          <c:invertIfNegative val="0"/>
          <c:dLbls>
            <c:txPr>
              <a:bodyPr/>
              <a:lstStyle/>
              <a:p>
                <a:pPr>
                  <a:defRPr sz="1005" b="1">
                    <a:latin typeface="Times New Roman" pitchFamily="18" charset="0"/>
                    <a:cs typeface="Times New Roman" pitchFamily="18" charset="0"/>
                  </a:defRPr>
                </a:pPr>
                <a:endParaRPr lang="ru-RU"/>
              </a:p>
            </c:txPr>
            <c:showLegendKey val="0"/>
            <c:showVal val="1"/>
            <c:showCatName val="0"/>
            <c:showSerName val="0"/>
            <c:showPercent val="0"/>
            <c:showBubbleSize val="0"/>
            <c:showLeaderLines val="0"/>
          </c:dLbls>
          <c:cat>
            <c:strRef>
              <c:f>Лист1!$A$2:$A$12</c:f>
              <c:strCache>
                <c:ptCount val="11"/>
                <c:pt idx="0">
                  <c:v>2004г.</c:v>
                </c:pt>
                <c:pt idx="1">
                  <c:v>2005г.</c:v>
                </c:pt>
                <c:pt idx="2">
                  <c:v>2006г.</c:v>
                </c:pt>
                <c:pt idx="3">
                  <c:v>2007г.</c:v>
                </c:pt>
                <c:pt idx="4">
                  <c:v>2008г.</c:v>
                </c:pt>
                <c:pt idx="5">
                  <c:v>2009г.</c:v>
                </c:pt>
                <c:pt idx="6">
                  <c:v>2010г.</c:v>
                </c:pt>
                <c:pt idx="7">
                  <c:v>2011г.</c:v>
                </c:pt>
                <c:pt idx="8">
                  <c:v>2012г.</c:v>
                </c:pt>
                <c:pt idx="9">
                  <c:v>2013г.</c:v>
                </c:pt>
                <c:pt idx="10">
                  <c:v>2014г.</c:v>
                </c:pt>
              </c:strCache>
            </c:strRef>
          </c:cat>
          <c:val>
            <c:numRef>
              <c:f>Лист1!$B$2:$B$12</c:f>
              <c:numCache>
                <c:formatCode>0.0</c:formatCode>
                <c:ptCount val="11"/>
                <c:pt idx="0">
                  <c:v>99.962999999999994</c:v>
                </c:pt>
                <c:pt idx="1">
                  <c:v>99.647000000000006</c:v>
                </c:pt>
                <c:pt idx="2">
                  <c:v>99.215999999999994</c:v>
                </c:pt>
                <c:pt idx="3">
                  <c:v>99.028000000000006</c:v>
                </c:pt>
                <c:pt idx="4">
                  <c:v>99.066999999999993</c:v>
                </c:pt>
                <c:pt idx="5">
                  <c:v>99.116</c:v>
                </c:pt>
                <c:pt idx="6">
                  <c:v>99.061000000000007</c:v>
                </c:pt>
                <c:pt idx="7">
                  <c:v>97.742000000000004</c:v>
                </c:pt>
                <c:pt idx="8">
                  <c:v>97.929000000000002</c:v>
                </c:pt>
                <c:pt idx="9">
                  <c:v>97.9</c:v>
                </c:pt>
                <c:pt idx="10">
                  <c:v>98.1</c:v>
                </c:pt>
              </c:numCache>
            </c:numRef>
          </c:val>
        </c:ser>
        <c:dLbls>
          <c:showLegendKey val="0"/>
          <c:showVal val="0"/>
          <c:showCatName val="0"/>
          <c:showSerName val="0"/>
          <c:showPercent val="0"/>
          <c:showBubbleSize val="0"/>
        </c:dLbls>
        <c:gapWidth val="150"/>
        <c:shape val="cylinder"/>
        <c:axId val="66420736"/>
        <c:axId val="66422272"/>
        <c:axId val="0"/>
      </c:bar3DChart>
      <c:catAx>
        <c:axId val="66420736"/>
        <c:scaling>
          <c:orientation val="minMax"/>
        </c:scaling>
        <c:delete val="0"/>
        <c:axPos val="b"/>
        <c:numFmt formatCode="General" sourceLinked="1"/>
        <c:majorTickMark val="out"/>
        <c:minorTickMark val="none"/>
        <c:tickLblPos val="nextTo"/>
        <c:txPr>
          <a:bodyPr/>
          <a:lstStyle/>
          <a:p>
            <a:pPr>
              <a:defRPr sz="822" b="1">
                <a:latin typeface="Times New Roman" pitchFamily="18" charset="0"/>
                <a:cs typeface="Times New Roman" pitchFamily="18" charset="0"/>
              </a:defRPr>
            </a:pPr>
            <a:endParaRPr lang="ru-RU"/>
          </a:p>
        </c:txPr>
        <c:crossAx val="66422272"/>
        <c:crosses val="autoZero"/>
        <c:auto val="1"/>
        <c:lblAlgn val="ctr"/>
        <c:lblOffset val="100"/>
        <c:noMultiLvlLbl val="0"/>
      </c:catAx>
      <c:valAx>
        <c:axId val="66422272"/>
        <c:scaling>
          <c:orientation val="minMax"/>
        </c:scaling>
        <c:delete val="0"/>
        <c:axPos val="l"/>
        <c:numFmt formatCode="0.0" sourceLinked="1"/>
        <c:majorTickMark val="out"/>
        <c:minorTickMark val="none"/>
        <c:tickLblPos val="nextTo"/>
        <c:txPr>
          <a:bodyPr/>
          <a:lstStyle/>
          <a:p>
            <a:pPr>
              <a:defRPr sz="1005">
                <a:latin typeface="Times New Roman" pitchFamily="18" charset="0"/>
                <a:cs typeface="Times New Roman" pitchFamily="18" charset="0"/>
              </a:defRPr>
            </a:pPr>
            <a:endParaRPr lang="ru-RU"/>
          </a:p>
        </c:txPr>
        <c:crossAx val="66420736"/>
        <c:crosses val="autoZero"/>
        <c:crossBetween val="between"/>
      </c:valAx>
      <c:spPr>
        <a:noFill/>
        <a:ln w="23210">
          <a:noFill/>
        </a:ln>
      </c:spPr>
    </c:plotArea>
    <c:plotVisOnly val="1"/>
    <c:dispBlanksAs val="gap"/>
    <c:showDLblsOverMax val="0"/>
  </c:chart>
  <c:spPr>
    <a:noFill/>
    <a:ln w="9525" cap="flat" cmpd="sng" algn="ctr">
      <a:solidFill>
        <a:schemeClr val="tx1">
          <a:alpha val="96861"/>
        </a:schemeClr>
      </a:solidFill>
      <a:prstDash val="solid"/>
      <a:miter lim="800000"/>
      <a:headEnd type="none" w="med" len="med"/>
      <a:tailEnd type="none" w="med" len="med"/>
    </a:ln>
  </c:spPr>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36"/>
    </mc:Choice>
    <mc:Fallback>
      <c:style val="36"/>
    </mc:Fallback>
  </mc:AlternateContent>
  <c:chart>
    <c:title>
      <c:tx>
        <c:rich>
          <a:bodyPr/>
          <a:lstStyle/>
          <a:p>
            <a:pPr>
              <a:defRPr/>
            </a:pPr>
            <a:r>
              <a:rPr lang="ru-RU" sz="1400" dirty="0">
                <a:latin typeface="Arial" pitchFamily="34" charset="0"/>
                <a:cs typeface="Arial" pitchFamily="34" charset="0"/>
              </a:rPr>
              <a:t>Объем валового территориального продукта (ВТП), млрд.</a:t>
            </a:r>
          </a:p>
        </c:rich>
      </c:tx>
      <c:layout>
        <c:manualLayout>
          <c:xMode val="edge"/>
          <c:yMode val="edge"/>
          <c:x val="0.12089137291920889"/>
          <c:y val="5.1236767343311063E-2"/>
        </c:manualLayout>
      </c:layout>
      <c:overlay val="0"/>
    </c:title>
    <c:autoTitleDeleted val="0"/>
    <c:view3D>
      <c:rotX val="15"/>
      <c:rotY val="20"/>
      <c:rAngAx val="1"/>
    </c:view3D>
    <c:floor>
      <c:thickness val="0"/>
    </c:floor>
    <c:sideWall>
      <c:thickness val="0"/>
    </c:sideWall>
    <c:backWall>
      <c:thickness val="0"/>
    </c:backWall>
    <c:plotArea>
      <c:layout>
        <c:manualLayout>
          <c:layoutTarget val="inner"/>
          <c:xMode val="edge"/>
          <c:yMode val="edge"/>
          <c:x val="0.13309925632583519"/>
          <c:y val="0.31393734029552273"/>
          <c:w val="0.59115304031496785"/>
          <c:h val="0.56325924103671021"/>
        </c:manualLayout>
      </c:layout>
      <c:bar3DChart>
        <c:barDir val="bar"/>
        <c:grouping val="stacked"/>
        <c:varyColors val="0"/>
        <c:ser>
          <c:idx val="0"/>
          <c:order val="0"/>
          <c:tx>
            <c:strRef>
              <c:f>Лист1!$B$1</c:f>
              <c:strCache>
                <c:ptCount val="1"/>
                <c:pt idx="0">
                  <c:v>Объем валового территориального продукта (ВТП), млрд.</c:v>
                </c:pt>
              </c:strCache>
            </c:strRef>
          </c:tx>
          <c:invertIfNegative val="0"/>
          <c:cat>
            <c:numRef>
              <c:f>Лист1!$A$2:$A$4</c:f>
              <c:numCache>
                <c:formatCode>General</c:formatCode>
                <c:ptCount val="3"/>
                <c:pt idx="0">
                  <c:v>2012</c:v>
                </c:pt>
                <c:pt idx="1">
                  <c:v>2013</c:v>
                </c:pt>
                <c:pt idx="2">
                  <c:v>2014</c:v>
                </c:pt>
              </c:numCache>
            </c:numRef>
          </c:cat>
          <c:val>
            <c:numRef>
              <c:f>Лист1!$B$2:$B$4</c:f>
              <c:numCache>
                <c:formatCode>General</c:formatCode>
                <c:ptCount val="3"/>
                <c:pt idx="0">
                  <c:v>25.6</c:v>
                </c:pt>
                <c:pt idx="1">
                  <c:v>28.3</c:v>
                </c:pt>
                <c:pt idx="2">
                  <c:v>29.6</c:v>
                </c:pt>
              </c:numCache>
            </c:numRef>
          </c:val>
        </c:ser>
        <c:dLbls>
          <c:showLegendKey val="0"/>
          <c:showVal val="0"/>
          <c:showCatName val="0"/>
          <c:showSerName val="0"/>
          <c:showPercent val="0"/>
          <c:showBubbleSize val="0"/>
        </c:dLbls>
        <c:gapWidth val="150"/>
        <c:shape val="cylinder"/>
        <c:axId val="66455424"/>
        <c:axId val="66456960"/>
        <c:axId val="0"/>
      </c:bar3DChart>
      <c:catAx>
        <c:axId val="66455424"/>
        <c:scaling>
          <c:orientation val="minMax"/>
        </c:scaling>
        <c:delete val="0"/>
        <c:axPos val="l"/>
        <c:numFmt formatCode="General" sourceLinked="1"/>
        <c:majorTickMark val="out"/>
        <c:minorTickMark val="none"/>
        <c:tickLblPos val="nextTo"/>
        <c:crossAx val="66456960"/>
        <c:crosses val="autoZero"/>
        <c:auto val="1"/>
        <c:lblAlgn val="ctr"/>
        <c:lblOffset val="100"/>
        <c:noMultiLvlLbl val="0"/>
      </c:catAx>
      <c:valAx>
        <c:axId val="66456960"/>
        <c:scaling>
          <c:orientation val="minMax"/>
        </c:scaling>
        <c:delete val="0"/>
        <c:axPos val="b"/>
        <c:majorGridlines/>
        <c:numFmt formatCode="General" sourceLinked="1"/>
        <c:majorTickMark val="out"/>
        <c:minorTickMark val="none"/>
        <c:tickLblPos val="nextTo"/>
        <c:crossAx val="66455424"/>
        <c:crosses val="autoZero"/>
        <c:crossBetween val="between"/>
      </c:valAx>
    </c:plotArea>
    <c:legend>
      <c:legendPos val="r"/>
      <c:layout>
        <c:manualLayout>
          <c:xMode val="edge"/>
          <c:yMode val="edge"/>
          <c:x val="0.72149258628231994"/>
          <c:y val="0.37232013903217098"/>
          <c:w val="0.25657708424469872"/>
          <c:h val="0.4282016283904963"/>
        </c:manualLayout>
      </c:layout>
      <c:overlay val="0"/>
    </c:legend>
    <c:plotVisOnly val="1"/>
    <c:dispBlanksAs val="gap"/>
    <c:showDLblsOverMax val="0"/>
  </c:chart>
  <c:spPr>
    <a:noFill/>
    <a:ln>
      <a:solidFill>
        <a:schemeClr val="tx1">
          <a:alpha val="97000"/>
        </a:schemeClr>
      </a:solidFill>
    </a:ln>
  </c:sp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0.0169</cdr:x>
      <cdr:y>0.03584</cdr:y>
    </cdr:from>
    <cdr:to>
      <cdr:x>0.24195</cdr:x>
      <cdr:y>0.0908</cdr:y>
    </cdr:to>
    <cdr:sp macro="" textlink="">
      <cdr:nvSpPr>
        <cdr:cNvPr id="2" name="TextBox 1"/>
        <cdr:cNvSpPr txBox="1"/>
      </cdr:nvSpPr>
      <cdr:spPr>
        <a:xfrm xmlns:a="http://schemas.openxmlformats.org/drawingml/2006/main">
          <a:off x="87630" y="114300"/>
          <a:ext cx="1173480" cy="17526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a:p>
      </cdr:txBody>
    </cdr:sp>
  </cdr:relSizeAnchor>
  <cdr:relSizeAnchor xmlns:cdr="http://schemas.openxmlformats.org/drawingml/2006/chartDrawing">
    <cdr:from>
      <cdr:x>0.04263</cdr:x>
      <cdr:y>0</cdr:y>
    </cdr:from>
    <cdr:to>
      <cdr:x>0.31987</cdr:x>
      <cdr:y>0.12121</cdr:y>
    </cdr:to>
    <cdr:sp macro="" textlink="">
      <cdr:nvSpPr>
        <cdr:cNvPr id="3" name="TextBox 2"/>
        <cdr:cNvSpPr txBox="1"/>
      </cdr:nvSpPr>
      <cdr:spPr>
        <a:xfrm xmlns:a="http://schemas.openxmlformats.org/drawingml/2006/main">
          <a:off x="299274" y="0"/>
          <a:ext cx="1946300" cy="28803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ru-RU" sz="1200" b="1" dirty="0">
              <a:latin typeface="Times New Roman" pitchFamily="18" charset="0"/>
              <a:cs typeface="Times New Roman" pitchFamily="18" charset="0"/>
            </a:rPr>
            <a:t>тысяч человек</a:t>
          </a: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02.09.2015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4C71EC6-210F-42DE-9C53-41977AD35B3D}" type="datetimeFigureOut">
              <a:rPr lang="ru-RU" smtClean="0"/>
              <a:t>02.09.2015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02.09.2015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02.09.2015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02.09.2015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02.09.2015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02.09.2015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02.09.2015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02.09.2015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02.09.2015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02.09.2015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B4C71EC6-210F-42DE-9C53-41977AD35B3D}" type="datetimeFigureOut">
              <a:rPr lang="ru-RU" smtClean="0"/>
              <a:t>02.09.2015</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 Id="rId4" Type="http://schemas.openxmlformats.org/officeDocument/2006/relationships/chart" Target="../charts/chart3.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 Id="rId5" Type="http://schemas.openxmlformats.org/officeDocument/2006/relationships/image" Target="../media/image37.jpeg"/><Relationship Id="rId4" Type="http://schemas.openxmlformats.org/officeDocument/2006/relationships/image" Target="../media/image36.jpeg"/></Relationships>
</file>

<file path=ppt/slides/_rels/slide1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1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1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1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7.xml"/><Relationship Id="rId5" Type="http://schemas.openxmlformats.org/officeDocument/2006/relationships/image" Target="../media/image53.jpeg"/><Relationship Id="rId4" Type="http://schemas.openxmlformats.org/officeDocument/2006/relationships/image" Target="../media/image52.jpeg"/></Relationships>
</file>

<file path=ppt/slides/_rels/slide2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2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2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2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eg"/><Relationship Id="rId1" Type="http://schemas.openxmlformats.org/officeDocument/2006/relationships/slideLayout" Target="../slideLayouts/slideLayout7.xml"/><Relationship Id="rId5" Type="http://schemas.openxmlformats.org/officeDocument/2006/relationships/image" Target="../media/image66.jpeg"/><Relationship Id="rId4" Type="http://schemas.openxmlformats.org/officeDocument/2006/relationships/image" Target="../media/image65.jpeg"/></Relationships>
</file>

<file path=ppt/slides/_rels/slide2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7.xml"/><Relationship Id="rId5" Type="http://schemas.openxmlformats.org/officeDocument/2006/relationships/image" Target="../media/image70.jpeg"/><Relationship Id="rId4" Type="http://schemas.openxmlformats.org/officeDocument/2006/relationships/image" Target="../media/image69.png"/></Relationships>
</file>

<file path=ppt/slides/_rels/slide2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jpeg"/><Relationship Id="rId1" Type="http://schemas.openxmlformats.org/officeDocument/2006/relationships/slideLayout" Target="../slideLayouts/slideLayout7.xml"/><Relationship Id="rId4" Type="http://schemas.openxmlformats.org/officeDocument/2006/relationships/image" Target="../media/image74.png"/></Relationships>
</file>

<file path=ppt/slides/_rels/slide2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7.xml"/><Relationship Id="rId5" Type="http://schemas.openxmlformats.org/officeDocument/2006/relationships/image" Target="../media/image80.jpeg"/><Relationship Id="rId4" Type="http://schemas.openxmlformats.org/officeDocument/2006/relationships/image" Target="../media/image79.jpeg"/></Relationships>
</file>

<file path=ppt/slides/_rels/slide29.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84.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51720" y="2204864"/>
            <a:ext cx="5328592" cy="26642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solidFill>
                  <a:schemeClr val="tx1"/>
                </a:solidFill>
                <a:latin typeface="Arial" pitchFamily="34" charset="0"/>
                <a:cs typeface="Arial" pitchFamily="34" charset="0"/>
              </a:rPr>
              <a:t>Инвестиционный паспорт Зеленодольского муниципального района,</a:t>
            </a:r>
          </a:p>
          <a:p>
            <a:pPr algn="ctr"/>
            <a:r>
              <a:rPr lang="ru-RU" sz="2400" b="1" dirty="0" smtClean="0">
                <a:solidFill>
                  <a:schemeClr val="tx1"/>
                </a:solidFill>
                <a:latin typeface="Arial" pitchFamily="34" charset="0"/>
                <a:cs typeface="Arial" pitchFamily="34" charset="0"/>
              </a:rPr>
              <a:t>Республика Татарстан</a:t>
            </a:r>
            <a:endParaRPr lang="ru-RU" sz="2400" b="1" dirty="0">
              <a:solidFill>
                <a:schemeClr val="tx1"/>
              </a:solidFill>
              <a:latin typeface="Arial" pitchFamily="34" charset="0"/>
              <a:cs typeface="Arial" pitchFamily="34" charset="0"/>
            </a:endParaRPr>
          </a:p>
        </p:txBody>
      </p:sp>
      <p:pic>
        <p:nvPicPr>
          <p:cNvPr id="1026" name="Picture 2" descr="C:\Users\User\Desktop\zelendo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3997" y="401638"/>
            <a:ext cx="1104037" cy="14431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80512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er\Desktop\виды зеленодольска\фото\еще партия\2 (2).jpg"/>
          <p:cNvPicPr>
            <a:picLocks noChangeAspect="1" noChangeArrowheads="1"/>
          </p:cNvPicPr>
          <p:nvPr/>
        </p:nvPicPr>
        <p:blipFill rotWithShape="1">
          <a:blip r:embed="rId2">
            <a:extLst>
              <a:ext uri="{28A0092B-C50C-407E-A947-70E740481C1C}">
                <a14:useLocalDpi xmlns:a14="http://schemas.microsoft.com/office/drawing/2010/main" val="0"/>
              </a:ext>
            </a:extLst>
          </a:blip>
          <a:srcRect l="23126" t="8244" r="10194" b="18017"/>
          <a:stretch/>
        </p:blipFill>
        <p:spPr bwMode="auto">
          <a:xfrm>
            <a:off x="-30029" y="14720"/>
            <a:ext cx="9249737" cy="684328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C:\Users\User\Desktop\рабочие фотки\виды зеленодольска\фото\Новая папка (2)\0 (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676" t="30898" r="23331" b="4832"/>
          <a:stretch/>
        </p:blipFill>
        <p:spPr bwMode="auto">
          <a:xfrm>
            <a:off x="107504" y="116632"/>
            <a:ext cx="2653248" cy="1674745"/>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91929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8475" t="22217" r="43414" b="41333"/>
          <a:stretch/>
        </p:blipFill>
        <p:spPr bwMode="auto">
          <a:xfrm>
            <a:off x="0" y="0"/>
            <a:ext cx="6851562" cy="4997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6851562" y="0"/>
            <a:ext cx="2292438" cy="2060848"/>
          </a:xfrm>
          <a:prstGeom prst="rect">
            <a:avLst/>
          </a:prstGeom>
          <a:noFill/>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Arial" pitchFamily="34" charset="0"/>
                <a:cs typeface="Arial" pitchFamily="34" charset="0"/>
              </a:rPr>
              <a:t>Историческая справка Зеленодольскогомуниципального района</a:t>
            </a:r>
            <a:endParaRPr lang="ru-RU" b="1" dirty="0">
              <a:solidFill>
                <a:schemeClr val="tx1"/>
              </a:solidFill>
              <a:latin typeface="Arial" pitchFamily="34" charset="0"/>
              <a:cs typeface="Arial" pitchFamily="34" charset="0"/>
            </a:endParaRPr>
          </a:p>
        </p:txBody>
      </p:sp>
      <p:sp>
        <p:nvSpPr>
          <p:cNvPr id="5" name="Прямоугольник 4"/>
          <p:cNvSpPr/>
          <p:nvPr/>
        </p:nvSpPr>
        <p:spPr>
          <a:xfrm>
            <a:off x="6851562" y="2060848"/>
            <a:ext cx="2292438" cy="293649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200" dirty="0">
                <a:solidFill>
                  <a:schemeClr val="tx1"/>
                </a:solidFill>
                <a:latin typeface="Arial" pitchFamily="34" charset="0"/>
                <a:cs typeface="Arial" pitchFamily="34" charset="0"/>
              </a:rPr>
              <a:t>Город Зеленый Дол основан 23 июня 1802 года на основании указа Императора, на месте поселений Новые </a:t>
            </a:r>
            <a:r>
              <a:rPr lang="ru-RU" sz="1200" dirty="0" err="1">
                <a:solidFill>
                  <a:schemeClr val="tx1"/>
                </a:solidFill>
                <a:latin typeface="Arial" pitchFamily="34" charset="0"/>
                <a:cs typeface="Arial" pitchFamily="34" charset="0"/>
              </a:rPr>
              <a:t>Параты</a:t>
            </a:r>
            <a:r>
              <a:rPr lang="ru-RU" sz="1200" dirty="0">
                <a:solidFill>
                  <a:schemeClr val="tx1"/>
                </a:solidFill>
                <a:latin typeface="Arial" pitchFamily="34" charset="0"/>
                <a:cs typeface="Arial" pitchFamily="34" charset="0"/>
              </a:rPr>
              <a:t>, </a:t>
            </a:r>
            <a:r>
              <a:rPr lang="ru-RU" sz="1200" dirty="0" err="1">
                <a:solidFill>
                  <a:schemeClr val="tx1"/>
                </a:solidFill>
                <a:latin typeface="Arial" pitchFamily="34" charset="0"/>
                <a:cs typeface="Arial" pitchFamily="34" charset="0"/>
              </a:rPr>
              <a:t>Кабачищи</a:t>
            </a:r>
            <a:r>
              <a:rPr lang="ru-RU" sz="1200" dirty="0">
                <a:solidFill>
                  <a:schemeClr val="tx1"/>
                </a:solidFill>
                <a:latin typeface="Arial" pitchFamily="34" charset="0"/>
                <a:cs typeface="Arial" pitchFamily="34" charset="0"/>
              </a:rPr>
              <a:t>, Гари. Активное заселение происходит во второй половине XIX века. 10 марта 1932 года, согласно Постановления ВЦИК, рабочий поселок </a:t>
            </a:r>
            <a:r>
              <a:rPr lang="ru-RU" sz="1200" dirty="0" err="1">
                <a:solidFill>
                  <a:schemeClr val="tx1"/>
                </a:solidFill>
                <a:latin typeface="Arial" pitchFamily="34" charset="0"/>
                <a:cs typeface="Arial" pitchFamily="34" charset="0"/>
              </a:rPr>
              <a:t>Паратск</a:t>
            </a:r>
            <a:r>
              <a:rPr lang="ru-RU" sz="1200" dirty="0">
                <a:solidFill>
                  <a:schemeClr val="tx1"/>
                </a:solidFill>
                <a:latin typeface="Arial" pitchFamily="34" charset="0"/>
                <a:cs typeface="Arial" pitchFamily="34" charset="0"/>
              </a:rPr>
              <a:t> стал городом Зеленодольск, а с 1958 года – центром Зеленодольского района.</a:t>
            </a:r>
          </a:p>
        </p:txBody>
      </p:sp>
      <p:sp>
        <p:nvSpPr>
          <p:cNvPr id="6" name="Прямоугольник 5"/>
          <p:cNvSpPr/>
          <p:nvPr/>
        </p:nvSpPr>
        <p:spPr>
          <a:xfrm>
            <a:off x="0" y="4997345"/>
            <a:ext cx="9144000" cy="18606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300" dirty="0">
                <a:solidFill>
                  <a:schemeClr val="tx1"/>
                </a:solidFill>
                <a:latin typeface="Arial" pitchFamily="34" charset="0"/>
                <a:cs typeface="Arial" pitchFamily="34" charset="0"/>
              </a:rPr>
              <a:t>Географическое положение района, природные богатства, развитие пароходства, строительство железной дороги благоприятствовали превращению Зеленодольска в один из крупнейших торгово-промышленных центров Поволжья. Большой импульс развитию края придало начавшееся в 80-х годах XIX века строительство Московско-Казанской железной дороги. Основание казенных судоремонтных мастерских в 1895 году положило начало промышленному развитию затона. В 1898 году Волжско-</a:t>
            </a:r>
            <a:r>
              <a:rPr lang="ru-RU" sz="1300" dirty="0" err="1">
                <a:solidFill>
                  <a:schemeClr val="tx1"/>
                </a:solidFill>
                <a:latin typeface="Arial" pitchFamily="34" charset="0"/>
                <a:cs typeface="Arial" pitchFamily="34" charset="0"/>
              </a:rPr>
              <a:t>Вишерское</a:t>
            </a:r>
            <a:r>
              <a:rPr lang="ru-RU" sz="1300" dirty="0">
                <a:solidFill>
                  <a:schemeClr val="tx1"/>
                </a:solidFill>
                <a:latin typeface="Arial" pitchFamily="34" charset="0"/>
                <a:cs typeface="Arial" pitchFamily="34" charset="0"/>
              </a:rPr>
              <a:t> акционерное общество приступает к строительству металлургического завода. В дальнейшем этот завод перерастает в один из крупных градообразующих предприятий – ФГУП «ПО «Завод им. Серго».</a:t>
            </a:r>
          </a:p>
        </p:txBody>
      </p:sp>
    </p:spTree>
    <p:extLst>
      <p:ext uri="{BB962C8B-B14F-4D97-AF65-F5344CB8AC3E}">
        <p14:creationId xmlns:p14="http://schemas.microsoft.com/office/powerpoint/2010/main" val="27398640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C:\Users\User\Desktop\рабочие фотки\виды зеленодольска\фото\еще фото\P142044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459" y="0"/>
            <a:ext cx="9175459" cy="6881594"/>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C:\Users\User\Desktop\рабочие фотки\виды зеленодольска\фото\еще партия\Изображение_089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20072" y="3861048"/>
            <a:ext cx="3756224" cy="2817168"/>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73481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0" name="Picture 8" descr="C:\Users\User\Desktop\виды зеленодольска\фото\еще партия\Изображение 1143 (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47030" y="-10155"/>
            <a:ext cx="3296970" cy="2472727"/>
          </a:xfrm>
          <a:prstGeom prst="rect">
            <a:avLst/>
          </a:prstGeom>
          <a:noFill/>
          <a:extLst>
            <a:ext uri="{909E8E84-426E-40DD-AFC4-6F175D3DCCD1}">
              <a14:hiddenFill xmlns:a14="http://schemas.microsoft.com/office/drawing/2010/main">
                <a:solidFill>
                  <a:srgbClr val="FFFFFF"/>
                </a:solidFill>
              </a14:hiddenFill>
            </a:ext>
          </a:extLst>
        </p:spPr>
      </p:pic>
      <p:pic>
        <p:nvPicPr>
          <p:cNvPr id="3081" name="Picture 9" descr="C:\Users\User\Desktop\виды зеленодольска - копия\tot\DSC0015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63033" y="2462572"/>
            <a:ext cx="4080967" cy="2550604"/>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C:\Users\User\Desktop\виды зеленодольска - копия\Корабль.jpg"/>
          <p:cNvPicPr>
            <a:picLocks noChangeAspect="1" noChangeArrowheads="1"/>
          </p:cNvPicPr>
          <p:nvPr/>
        </p:nvPicPr>
        <p:blipFill rotWithShape="1">
          <a:blip r:embed="rId4">
            <a:extLst>
              <a:ext uri="{28A0092B-C50C-407E-A947-70E740481C1C}">
                <a14:useLocalDpi xmlns:a14="http://schemas.microsoft.com/office/drawing/2010/main" val="0"/>
              </a:ext>
            </a:extLst>
          </a:blip>
          <a:srcRect l="7207" r="12586"/>
          <a:stretch/>
        </p:blipFill>
        <p:spPr bwMode="auto">
          <a:xfrm>
            <a:off x="2051720" y="2352981"/>
            <a:ext cx="3011313" cy="2664296"/>
          </a:xfrm>
          <a:prstGeom prst="rect">
            <a:avLst/>
          </a:prstGeom>
          <a:noFill/>
          <a:extLst>
            <a:ext uri="{909E8E84-426E-40DD-AFC4-6F175D3DCCD1}">
              <a14:hiddenFill xmlns:a14="http://schemas.microsoft.com/office/drawing/2010/main">
                <a:solidFill>
                  <a:srgbClr val="FFFFFF"/>
                </a:solidFill>
              </a14:hiddenFill>
            </a:ext>
          </a:extLst>
        </p:spPr>
      </p:pic>
      <p:sp>
        <p:nvSpPr>
          <p:cNvPr id="13" name="Прямоугольник 12"/>
          <p:cNvSpPr/>
          <p:nvPr/>
        </p:nvSpPr>
        <p:spPr>
          <a:xfrm>
            <a:off x="0" y="5013176"/>
            <a:ext cx="9144000" cy="184482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300" dirty="0" smtClean="0">
                <a:solidFill>
                  <a:schemeClr val="tx1"/>
                </a:solidFill>
                <a:latin typeface="Arial" pitchFamily="34" charset="0"/>
                <a:cs typeface="Arial" pitchFamily="34" charset="0"/>
              </a:rPr>
              <a:t>Зеленодольск </a:t>
            </a:r>
            <a:r>
              <a:rPr lang="ru-RU" sz="1300" dirty="0">
                <a:solidFill>
                  <a:schemeClr val="tx1"/>
                </a:solidFill>
                <a:latin typeface="Arial" pitchFamily="34" charset="0"/>
                <a:cs typeface="Arial" pitchFamily="34" charset="0"/>
              </a:rPr>
              <a:t>является крупнейшим транспортным узлом Республики Татарстан: железная дорога, речные пути, мост через р. Волга, паромная </a:t>
            </a:r>
            <a:r>
              <a:rPr lang="ru-RU" sz="1300" dirty="0" smtClean="0">
                <a:solidFill>
                  <a:schemeClr val="tx1"/>
                </a:solidFill>
                <a:latin typeface="Arial" pitchFamily="34" charset="0"/>
                <a:cs typeface="Arial" pitchFamily="34" charset="0"/>
              </a:rPr>
              <a:t>переправа. Зеленодольск </a:t>
            </a:r>
            <a:r>
              <a:rPr lang="ru-RU" sz="1300" dirty="0">
                <a:solidFill>
                  <a:schemeClr val="tx1"/>
                </a:solidFill>
                <a:latin typeface="Arial" pitchFamily="34" charset="0"/>
                <a:cs typeface="Arial" pitchFamily="34" charset="0"/>
              </a:rPr>
              <a:t>является также крупным индустриально-промышленным центром. Промышленность в нашем регионе была и остается главной </a:t>
            </a:r>
            <a:r>
              <a:rPr lang="ru-RU" sz="1300" dirty="0" err="1">
                <a:solidFill>
                  <a:schemeClr val="tx1"/>
                </a:solidFill>
                <a:latin typeface="Arial" pitchFamily="34" charset="0"/>
                <a:cs typeface="Arial" pitchFamily="34" charset="0"/>
              </a:rPr>
              <a:t>бюджетообразующей</a:t>
            </a:r>
            <a:r>
              <a:rPr lang="ru-RU" sz="1300" dirty="0">
                <a:solidFill>
                  <a:schemeClr val="tx1"/>
                </a:solidFill>
                <a:latin typeface="Arial" pitchFamily="34" charset="0"/>
                <a:cs typeface="Arial" pitchFamily="34" charset="0"/>
              </a:rPr>
              <a:t> отраслью, где трудится 30% нашего экономически активного населения. Структура экономики ориентирована на обрабатывающую промышленность, основу которой составляют предприятия машиностроения, деревообработки, пищевой промышленности, также большую роль в экономике занимает сельское хозяйство</a:t>
            </a:r>
            <a:r>
              <a:rPr lang="ru-RU" sz="1300" dirty="0">
                <a:latin typeface="Arial" pitchFamily="34" charset="0"/>
                <a:cs typeface="Arial" pitchFamily="34" charset="0"/>
              </a:rPr>
              <a:t>. </a:t>
            </a:r>
          </a:p>
          <a:p>
            <a:pPr algn="ctr"/>
            <a:endParaRPr lang="ru-RU" sz="1300" dirty="0"/>
          </a:p>
        </p:txBody>
      </p:sp>
      <p:pic>
        <p:nvPicPr>
          <p:cNvPr id="3078" name="Picture 6" descr="C:\Users\User\Desktop\виды зеленодольска\фото\еще партия\Изображение 086 (2).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7772"/>
          <a:stretch/>
        </p:blipFill>
        <p:spPr bwMode="auto">
          <a:xfrm>
            <a:off x="2051720" y="0"/>
            <a:ext cx="3969735" cy="2462571"/>
          </a:xfrm>
          <a:prstGeom prst="rect">
            <a:avLst/>
          </a:prstGeom>
          <a:noFill/>
          <a:extLst>
            <a:ext uri="{909E8E84-426E-40DD-AFC4-6F175D3DCCD1}">
              <a14:hiddenFill xmlns:a14="http://schemas.microsoft.com/office/drawing/2010/main">
                <a:solidFill>
                  <a:srgbClr val="FFFFFF"/>
                </a:solidFill>
              </a14:hiddenFill>
            </a:ext>
          </a:extLst>
        </p:spPr>
      </p:pic>
      <p:sp>
        <p:nvSpPr>
          <p:cNvPr id="11" name="Прямоугольник 10"/>
          <p:cNvSpPr/>
          <p:nvPr/>
        </p:nvSpPr>
        <p:spPr>
          <a:xfrm>
            <a:off x="0" y="1484784"/>
            <a:ext cx="2051720" cy="352839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200" b="1" dirty="0" smtClean="0">
                <a:solidFill>
                  <a:schemeClr val="tx1"/>
                </a:solidFill>
                <a:latin typeface="Arial" pitchFamily="34" charset="0"/>
                <a:cs typeface="Arial" pitchFamily="34" charset="0"/>
              </a:rPr>
              <a:t>Зеленодольск</a:t>
            </a:r>
            <a:r>
              <a:rPr lang="ru-RU" sz="1200" dirty="0" smtClean="0">
                <a:solidFill>
                  <a:schemeClr val="tx1"/>
                </a:solidFill>
                <a:latin typeface="Arial" pitchFamily="34" charset="0"/>
                <a:cs typeface="Arial" pitchFamily="34" charset="0"/>
              </a:rPr>
              <a:t> </a:t>
            </a:r>
            <a:r>
              <a:rPr lang="ru-RU" sz="1200" dirty="0">
                <a:solidFill>
                  <a:schemeClr val="tx1"/>
                </a:solidFill>
                <a:latin typeface="Arial" pitchFamily="34" charset="0"/>
                <a:cs typeface="Arial" pitchFamily="34" charset="0"/>
              </a:rPr>
              <a:t>– пятый по величине город Татарстана, являющийся административным центром Зеленодольского муниципального района. Площадь района составляет 1439 кв. км, города – 37,73 </a:t>
            </a:r>
            <a:r>
              <a:rPr lang="ru-RU" sz="1200" dirty="0" err="1">
                <a:solidFill>
                  <a:schemeClr val="tx1"/>
                </a:solidFill>
                <a:latin typeface="Arial" pitchFamily="34" charset="0"/>
                <a:cs typeface="Arial" pitchFamily="34" charset="0"/>
              </a:rPr>
              <a:t>кв.км</a:t>
            </a:r>
            <a:r>
              <a:rPr lang="ru-RU" sz="1200" dirty="0">
                <a:solidFill>
                  <a:schemeClr val="tx1"/>
                </a:solidFill>
                <a:latin typeface="Arial" pitchFamily="34" charset="0"/>
                <a:cs typeface="Arial" pitchFamily="34" charset="0"/>
              </a:rPr>
              <a:t>. Зеленодольск расположен в северо-западной части Татарстана на левобережье р. Волга в 40 км к западу от Казани</a:t>
            </a:r>
            <a:r>
              <a:rPr lang="ru-RU" sz="1200" dirty="0" smtClean="0">
                <a:solidFill>
                  <a:schemeClr val="tx1"/>
                </a:solidFill>
                <a:latin typeface="Arial" pitchFamily="34" charset="0"/>
                <a:cs typeface="Arial" pitchFamily="34" charset="0"/>
              </a:rPr>
              <a:t>.</a:t>
            </a:r>
          </a:p>
          <a:p>
            <a:pPr algn="just"/>
            <a:r>
              <a:rPr lang="ru-RU" sz="1200" dirty="0">
                <a:solidFill>
                  <a:schemeClr val="tx1"/>
                </a:solidFill>
                <a:latin typeface="Arial" pitchFamily="34" charset="0"/>
                <a:cs typeface="Arial" pitchFamily="34" charset="0"/>
              </a:rPr>
              <a:t>Численность населения 163,6 тыс. </a:t>
            </a:r>
            <a:r>
              <a:rPr lang="ru-RU" sz="1200" dirty="0" smtClean="0">
                <a:solidFill>
                  <a:schemeClr val="tx1"/>
                </a:solidFill>
                <a:latin typeface="Arial" pitchFamily="34" charset="0"/>
                <a:cs typeface="Arial" pitchFamily="34" charset="0"/>
              </a:rPr>
              <a:t>человек.</a:t>
            </a:r>
            <a:endParaRPr lang="ru-RU" dirty="0">
              <a:solidFill>
                <a:schemeClr val="tx1"/>
              </a:solidFill>
              <a:latin typeface="Arial" pitchFamily="34" charset="0"/>
              <a:cs typeface="Arial" pitchFamily="34" charset="0"/>
            </a:endParaRPr>
          </a:p>
        </p:txBody>
      </p:sp>
      <p:sp>
        <p:nvSpPr>
          <p:cNvPr id="10" name="Прямоугольник 9"/>
          <p:cNvSpPr/>
          <p:nvPr/>
        </p:nvSpPr>
        <p:spPr>
          <a:xfrm>
            <a:off x="0" y="0"/>
            <a:ext cx="2051720" cy="148478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Arial" pitchFamily="34" charset="0"/>
                <a:cs typeface="Arial" pitchFamily="34" charset="0"/>
              </a:rPr>
              <a:t>Характеристика города Зеленодольска</a:t>
            </a:r>
            <a:endParaRPr lang="ru-RU" b="1"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4957774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2123728" cy="9087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Arial" pitchFamily="34" charset="0"/>
                <a:cs typeface="Arial" pitchFamily="34" charset="0"/>
              </a:rPr>
              <a:t>Экономическое развитие района</a:t>
            </a:r>
            <a:endParaRPr lang="ru-RU" b="1" dirty="0">
              <a:solidFill>
                <a:schemeClr val="tx1"/>
              </a:solidFill>
              <a:latin typeface="Arial" pitchFamily="34" charset="0"/>
              <a:cs typeface="Arial" pitchFamily="34" charset="0"/>
            </a:endParaRPr>
          </a:p>
        </p:txBody>
      </p:sp>
      <p:sp>
        <p:nvSpPr>
          <p:cNvPr id="3" name="Прямоугольник 2"/>
          <p:cNvSpPr/>
          <p:nvPr/>
        </p:nvSpPr>
        <p:spPr>
          <a:xfrm>
            <a:off x="0" y="908720"/>
            <a:ext cx="2123728" cy="59492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050" dirty="0">
                <a:solidFill>
                  <a:schemeClr val="tx1"/>
                </a:solidFill>
                <a:latin typeface="Arial" pitchFamily="34" charset="0"/>
                <a:cs typeface="Arial" pitchFamily="34" charset="0"/>
              </a:rPr>
              <a:t>По итогам 2014 года ЗМР занимает лидирующие места среди муниципальных образований Республики Татарстан по ряду экономических показателей:</a:t>
            </a:r>
          </a:p>
          <a:p>
            <a:pPr algn="just"/>
            <a:r>
              <a:rPr lang="ru-RU" sz="1050" dirty="0">
                <a:solidFill>
                  <a:schemeClr val="tx1"/>
                </a:solidFill>
                <a:latin typeface="Arial" pitchFamily="34" charset="0"/>
                <a:cs typeface="Arial" pitchFamily="34" charset="0"/>
              </a:rPr>
              <a:t>1 место – на протяжении трех лет ЗМР лидирует по объему электронных платежей населения за </a:t>
            </a:r>
            <a:r>
              <a:rPr lang="ru-RU" sz="1050" dirty="0" smtClean="0">
                <a:solidFill>
                  <a:schemeClr val="tx1"/>
                </a:solidFill>
                <a:latin typeface="Arial" pitchFamily="34" charset="0"/>
                <a:cs typeface="Arial" pitchFamily="34" charset="0"/>
              </a:rPr>
              <a:t>ЖКУ;</a:t>
            </a:r>
          </a:p>
          <a:p>
            <a:pPr algn="just"/>
            <a:r>
              <a:rPr lang="ru-RU" sz="1050" dirty="0" smtClean="0">
                <a:solidFill>
                  <a:schemeClr val="tx1"/>
                </a:solidFill>
                <a:latin typeface="Arial" pitchFamily="34" charset="0"/>
                <a:cs typeface="Arial" pitchFamily="34" charset="0"/>
              </a:rPr>
              <a:t>2 </a:t>
            </a:r>
            <a:r>
              <a:rPr lang="ru-RU" sz="1050" dirty="0">
                <a:solidFill>
                  <a:schemeClr val="tx1"/>
                </a:solidFill>
                <a:latin typeface="Arial" pitchFamily="34" charset="0"/>
                <a:cs typeface="Arial" pitchFamily="34" charset="0"/>
              </a:rPr>
              <a:t>место – по объему валовой продукции сельского </a:t>
            </a:r>
            <a:r>
              <a:rPr lang="ru-RU" sz="1050" dirty="0" smtClean="0">
                <a:solidFill>
                  <a:schemeClr val="tx1"/>
                </a:solidFill>
                <a:latin typeface="Arial" pitchFamily="34" charset="0"/>
                <a:cs typeface="Arial" pitchFamily="34" charset="0"/>
              </a:rPr>
              <a:t>хозяйства; </a:t>
            </a:r>
          </a:p>
          <a:p>
            <a:pPr algn="just"/>
            <a:r>
              <a:rPr lang="ru-RU" sz="1050" dirty="0" smtClean="0">
                <a:solidFill>
                  <a:schemeClr val="tx1"/>
                </a:solidFill>
                <a:latin typeface="Arial" pitchFamily="34" charset="0"/>
                <a:cs typeface="Arial" pitchFamily="34" charset="0"/>
              </a:rPr>
              <a:t>4 </a:t>
            </a:r>
            <a:r>
              <a:rPr lang="ru-RU" sz="1050" dirty="0">
                <a:solidFill>
                  <a:schemeClr val="tx1"/>
                </a:solidFill>
                <a:latin typeface="Arial" pitchFamily="34" charset="0"/>
                <a:cs typeface="Arial" pitchFamily="34" charset="0"/>
              </a:rPr>
              <a:t>место – по индексу роста реальной заработной платы работников крупных и средних предприятий;</a:t>
            </a:r>
          </a:p>
          <a:p>
            <a:pPr algn="just"/>
            <a:r>
              <a:rPr lang="ru-RU" sz="1050" dirty="0">
                <a:solidFill>
                  <a:schemeClr val="tx1"/>
                </a:solidFill>
                <a:latin typeface="Arial" pitchFamily="34" charset="0"/>
                <a:cs typeface="Arial" pitchFamily="34" charset="0"/>
              </a:rPr>
              <a:t>7 место – по объему отгруженных товаров;</a:t>
            </a:r>
          </a:p>
          <a:p>
            <a:pPr algn="just"/>
            <a:r>
              <a:rPr lang="ru-RU" sz="1050" dirty="0" smtClean="0">
                <a:solidFill>
                  <a:schemeClr val="tx1"/>
                </a:solidFill>
                <a:latin typeface="Arial" pitchFamily="34" charset="0"/>
                <a:cs typeface="Arial" pitchFamily="34" charset="0"/>
              </a:rPr>
              <a:t>8 </a:t>
            </a:r>
            <a:r>
              <a:rPr lang="ru-RU" sz="1050" dirty="0">
                <a:solidFill>
                  <a:schemeClr val="tx1"/>
                </a:solidFill>
                <a:latin typeface="Arial" pitchFamily="34" charset="0"/>
                <a:cs typeface="Arial" pitchFamily="34" charset="0"/>
              </a:rPr>
              <a:t>место – по объему инвестиций в основной капитал (за 9 мес. 2014 г.);</a:t>
            </a:r>
          </a:p>
          <a:p>
            <a:pPr algn="just"/>
            <a:r>
              <a:rPr lang="ru-RU" sz="1050" dirty="0">
                <a:solidFill>
                  <a:schemeClr val="tx1"/>
                </a:solidFill>
                <a:latin typeface="Arial" pitchFamily="34" charset="0"/>
                <a:cs typeface="Arial" pitchFamily="34" charset="0"/>
              </a:rPr>
              <a:t>9 место – по индексу промышленного производства и по налоговым и неналоговым доходам;</a:t>
            </a:r>
          </a:p>
          <a:p>
            <a:pPr algn="just"/>
            <a:r>
              <a:rPr lang="ru-RU" sz="1050" dirty="0">
                <a:solidFill>
                  <a:schemeClr val="tx1"/>
                </a:solidFill>
                <a:latin typeface="Arial" pitchFamily="34" charset="0"/>
                <a:cs typeface="Arial" pitchFamily="34" charset="0"/>
              </a:rPr>
              <a:t>13 место – по среднедушевому доходу населения (за 9 мес. 2014 г.);</a:t>
            </a:r>
          </a:p>
          <a:p>
            <a:pPr algn="just"/>
            <a:r>
              <a:rPr lang="ru-RU" sz="1050" dirty="0">
                <a:solidFill>
                  <a:schemeClr val="tx1"/>
                </a:solidFill>
                <a:latin typeface="Arial" pitchFamily="34" charset="0"/>
                <a:cs typeface="Arial" pitchFamily="34" charset="0"/>
              </a:rPr>
              <a:t>19 место – по среднемесячной заработной плате работников крупных и средних предприятий.</a:t>
            </a:r>
          </a:p>
          <a:p>
            <a:pPr algn="just"/>
            <a:r>
              <a:rPr lang="ru-RU" sz="1050" dirty="0">
                <a:solidFill>
                  <a:schemeClr val="tx1"/>
                </a:solidFill>
                <a:latin typeface="Arial" pitchFamily="34" charset="0"/>
                <a:cs typeface="Arial" pitchFamily="34" charset="0"/>
              </a:rPr>
              <a:t>40 место – по естественной убыли населения.</a:t>
            </a:r>
          </a:p>
        </p:txBody>
      </p:sp>
      <p:sp>
        <p:nvSpPr>
          <p:cNvPr id="4" name="Прямоугольник 3"/>
          <p:cNvSpPr/>
          <p:nvPr/>
        </p:nvSpPr>
        <p:spPr>
          <a:xfrm>
            <a:off x="2123728" y="5085184"/>
            <a:ext cx="7020272" cy="177281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200" dirty="0">
                <a:solidFill>
                  <a:schemeClr val="tx1"/>
                </a:solidFill>
                <a:latin typeface="Arial" pitchFamily="34" charset="0"/>
                <a:cs typeface="Arial" pitchFamily="34" charset="0"/>
              </a:rPr>
              <a:t>Зеленодольский муниципальный район – один из наиболее динамично развивающихся и инвестиционно-привлекательных регионов Республики Татарстан. Обладает высоким потенциалом, который позволяет обеспечивать рост экономики в целом.</a:t>
            </a:r>
          </a:p>
          <a:p>
            <a:pPr algn="just"/>
            <a:r>
              <a:rPr lang="ru-RU" sz="1200" dirty="0">
                <a:solidFill>
                  <a:schemeClr val="tx1"/>
                </a:solidFill>
                <a:latin typeface="Arial" pitchFamily="34" charset="0"/>
                <a:cs typeface="Arial" pitchFamily="34" charset="0"/>
              </a:rPr>
              <a:t>В 2014 году объем валового территориального продукта (ВТП) составил, по оценке, 29,6 млрд. руб., превысив уровень 2013 года в действующих ценах на 4,2%. Доля ВТП ЗМР составляет 1,9% в ВРП РТ (в 2013 году доля составляла – 1,87%, в 2012 – 1,78%). Стабильный рост данного показателя говорит об обеспеченности госзаказами крупных предприятий, увеличении объема подрядных работ и росте заработной платы населения.</a:t>
            </a:r>
          </a:p>
        </p:txBody>
      </p:sp>
      <p:graphicFrame>
        <p:nvGraphicFramePr>
          <p:cNvPr id="5" name="Диаграмма 4"/>
          <p:cNvGraphicFramePr>
            <a:graphicFrameLocks/>
          </p:cNvGraphicFramePr>
          <p:nvPr>
            <p:extLst>
              <p:ext uri="{D42A27DB-BD31-4B8C-83A1-F6EECF244321}">
                <p14:modId xmlns:p14="http://schemas.microsoft.com/office/powerpoint/2010/main" val="1594168071"/>
              </p:ext>
            </p:extLst>
          </p:nvPr>
        </p:nvGraphicFramePr>
        <p:xfrm>
          <a:off x="2195736" y="116632"/>
          <a:ext cx="3240360" cy="2520280"/>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8" name="Объект 6"/>
          <p:cNvGraphicFramePr>
            <a:graphicFrameLocks/>
          </p:cNvGraphicFramePr>
          <p:nvPr>
            <p:extLst>
              <p:ext uri="{D42A27DB-BD31-4B8C-83A1-F6EECF244321}">
                <p14:modId xmlns:p14="http://schemas.microsoft.com/office/powerpoint/2010/main" val="2450419648"/>
              </p:ext>
            </p:extLst>
          </p:nvPr>
        </p:nvGraphicFramePr>
        <p:xfrm>
          <a:off x="2195736" y="2708921"/>
          <a:ext cx="6840760" cy="2304255"/>
        </p:xfrm>
        <a:graphic>
          <a:graphicData uri="http://schemas.openxmlformats.org/drawingml/2006/chart">
            <c:chart xmlns:c="http://schemas.openxmlformats.org/drawingml/2006/chart" xmlns:r="http://schemas.openxmlformats.org/officeDocument/2006/relationships" r:id="rId3"/>
          </a:graphicData>
        </a:graphic>
      </p:graphicFrame>
      <p:sp>
        <p:nvSpPr>
          <p:cNvPr id="9" name="Прямоугольник 8"/>
          <p:cNvSpPr/>
          <p:nvPr/>
        </p:nvSpPr>
        <p:spPr>
          <a:xfrm>
            <a:off x="4355387" y="2835081"/>
            <a:ext cx="4608512" cy="36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tx1"/>
                </a:solidFill>
                <a:latin typeface="Arial" pitchFamily="34" charset="0"/>
                <a:cs typeface="Arial" pitchFamily="34" charset="0"/>
              </a:rPr>
              <a:t>Динамика численности населения г. Зеленодольска</a:t>
            </a:r>
          </a:p>
        </p:txBody>
      </p:sp>
      <p:graphicFrame>
        <p:nvGraphicFramePr>
          <p:cNvPr id="10" name="Диаграмма 9"/>
          <p:cNvGraphicFramePr>
            <a:graphicFrameLocks/>
          </p:cNvGraphicFramePr>
          <p:nvPr>
            <p:extLst>
              <p:ext uri="{D42A27DB-BD31-4B8C-83A1-F6EECF244321}">
                <p14:modId xmlns:p14="http://schemas.microsoft.com/office/powerpoint/2010/main" val="2255583424"/>
              </p:ext>
            </p:extLst>
          </p:nvPr>
        </p:nvGraphicFramePr>
        <p:xfrm>
          <a:off x="5580112" y="116632"/>
          <a:ext cx="3474640" cy="252028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957774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594744" y="0"/>
            <a:ext cx="2542360" cy="10801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Arial" pitchFamily="34" charset="0"/>
                <a:cs typeface="Arial" pitchFamily="34" charset="0"/>
              </a:rPr>
              <a:t>Промышленность</a:t>
            </a:r>
            <a:endParaRPr lang="ru-RU" b="1" dirty="0">
              <a:solidFill>
                <a:schemeClr val="tx1"/>
              </a:solidFill>
              <a:latin typeface="Arial" pitchFamily="34" charset="0"/>
              <a:cs typeface="Arial" pitchFamily="34" charset="0"/>
            </a:endParaRPr>
          </a:p>
        </p:txBody>
      </p:sp>
      <p:sp>
        <p:nvSpPr>
          <p:cNvPr id="3" name="Прямоугольник 2"/>
          <p:cNvSpPr/>
          <p:nvPr/>
        </p:nvSpPr>
        <p:spPr>
          <a:xfrm>
            <a:off x="6594744" y="1080120"/>
            <a:ext cx="2542360" cy="5777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100" dirty="0" smtClean="0">
                <a:solidFill>
                  <a:schemeClr val="tx1"/>
                </a:solidFill>
                <a:latin typeface="Arial" pitchFamily="34" charset="0"/>
                <a:cs typeface="Arial" pitchFamily="34" charset="0"/>
              </a:rPr>
              <a:t>Зеленодольский </a:t>
            </a:r>
            <a:r>
              <a:rPr lang="ru-RU" sz="1100" dirty="0">
                <a:solidFill>
                  <a:schemeClr val="tx1"/>
                </a:solidFill>
                <a:latin typeface="Arial" pitchFamily="34" charset="0"/>
                <a:cs typeface="Arial" pitchFamily="34" charset="0"/>
              </a:rPr>
              <a:t>район является регионом, где сосредоточено большое количество промышленных предприятий,  чья продукция потребляется не только на внутреннем рынке, но и экспортируется во многие страны мира. </a:t>
            </a:r>
          </a:p>
          <a:p>
            <a:pPr algn="just"/>
            <a:r>
              <a:rPr lang="ru-RU" sz="1100" dirty="0">
                <a:solidFill>
                  <a:schemeClr val="tx1"/>
                </a:solidFill>
                <a:latin typeface="Arial" pitchFamily="34" charset="0"/>
                <a:cs typeface="Arial" pitchFamily="34" charset="0"/>
              </a:rPr>
              <a:t>Общий тон роста промышленного производства задают 10 системообразующих предприятий:</a:t>
            </a:r>
          </a:p>
          <a:p>
            <a:pPr algn="just"/>
            <a:r>
              <a:rPr lang="ru-RU" sz="1100" dirty="0">
                <a:solidFill>
                  <a:schemeClr val="tx1"/>
                </a:solidFill>
                <a:latin typeface="Arial" pitchFamily="34" charset="0"/>
                <a:cs typeface="Arial" pitchFamily="34" charset="0"/>
              </a:rPr>
              <a:t>1.ОАО «Зеленодольский завод имени Горького»;</a:t>
            </a:r>
          </a:p>
          <a:p>
            <a:pPr algn="just"/>
            <a:r>
              <a:rPr lang="ru-RU" sz="1100" dirty="0">
                <a:solidFill>
                  <a:schemeClr val="tx1"/>
                </a:solidFill>
                <a:latin typeface="Arial" pitchFamily="34" charset="0"/>
                <a:cs typeface="Arial" pitchFamily="34" charset="0"/>
              </a:rPr>
              <a:t>2.ОАО «ПО «Завод им. Серго»;</a:t>
            </a:r>
          </a:p>
          <a:p>
            <a:pPr algn="just"/>
            <a:r>
              <a:rPr lang="ru-RU" sz="1100" dirty="0">
                <a:solidFill>
                  <a:schemeClr val="tx1"/>
                </a:solidFill>
                <a:latin typeface="Arial" pitchFamily="34" charset="0"/>
                <a:cs typeface="Arial" pitchFamily="34" charset="0"/>
              </a:rPr>
              <a:t>3.филиал ОАО «КМПО» - Зеленодольский машиностроительный завод;</a:t>
            </a:r>
          </a:p>
          <a:p>
            <a:pPr algn="just"/>
            <a:r>
              <a:rPr lang="ru-RU" sz="1100" dirty="0">
                <a:solidFill>
                  <a:schemeClr val="tx1"/>
                </a:solidFill>
                <a:latin typeface="Arial" pitchFamily="34" charset="0"/>
                <a:cs typeface="Arial" pitchFamily="34" charset="0"/>
              </a:rPr>
              <a:t>4.ОАО «Зеленодольский </a:t>
            </a:r>
            <a:r>
              <a:rPr lang="ru-RU" sz="1100" dirty="0" err="1">
                <a:solidFill>
                  <a:schemeClr val="tx1"/>
                </a:solidFill>
                <a:latin typeface="Arial" pitchFamily="34" charset="0"/>
                <a:cs typeface="Arial" pitchFamily="34" charset="0"/>
              </a:rPr>
              <a:t>молочноперерабатывающий</a:t>
            </a:r>
            <a:r>
              <a:rPr lang="ru-RU" sz="1100" dirty="0">
                <a:solidFill>
                  <a:schemeClr val="tx1"/>
                </a:solidFill>
                <a:latin typeface="Arial" pitchFamily="34" charset="0"/>
                <a:cs typeface="Arial" pitchFamily="34" charset="0"/>
              </a:rPr>
              <a:t> комбинат»;</a:t>
            </a:r>
          </a:p>
          <a:p>
            <a:pPr algn="just"/>
            <a:r>
              <a:rPr lang="ru-RU" sz="1100" dirty="0">
                <a:solidFill>
                  <a:schemeClr val="tx1"/>
                </a:solidFill>
                <a:latin typeface="Arial" pitchFamily="34" charset="0"/>
                <a:cs typeface="Arial" pitchFamily="34" charset="0"/>
              </a:rPr>
              <a:t>5.Зеленодольский филиал ООО Птицеводческий комплекс «Ак Барс»;</a:t>
            </a:r>
          </a:p>
          <a:p>
            <a:pPr algn="just"/>
            <a:r>
              <a:rPr lang="ru-RU" sz="1100" dirty="0">
                <a:solidFill>
                  <a:schemeClr val="tx1"/>
                </a:solidFill>
                <a:latin typeface="Arial" pitchFamily="34" charset="0"/>
                <a:cs typeface="Arial" pitchFamily="34" charset="0"/>
              </a:rPr>
              <a:t>6.ОСП «Зеленодольский мясоперерабатывающий комбинат»;</a:t>
            </a:r>
          </a:p>
          <a:p>
            <a:pPr algn="just"/>
            <a:r>
              <a:rPr lang="ru-RU" sz="1100" dirty="0">
                <a:solidFill>
                  <a:schemeClr val="tx1"/>
                </a:solidFill>
                <a:latin typeface="Arial" pitchFamily="34" charset="0"/>
                <a:cs typeface="Arial" pitchFamily="34" charset="0"/>
              </a:rPr>
              <a:t>7.ООО «Поволжский фанерно-мебельный комбинат»;</a:t>
            </a:r>
          </a:p>
          <a:p>
            <a:pPr algn="just"/>
            <a:r>
              <a:rPr lang="ru-RU" sz="1100" dirty="0">
                <a:solidFill>
                  <a:schemeClr val="tx1"/>
                </a:solidFill>
                <a:latin typeface="Arial" pitchFamily="34" charset="0"/>
                <a:cs typeface="Arial" pitchFamily="34" charset="0"/>
              </a:rPr>
              <a:t>8.ООО ПКФ «Полюс»;</a:t>
            </a:r>
          </a:p>
          <a:p>
            <a:pPr algn="just"/>
            <a:r>
              <a:rPr lang="ru-RU" sz="1100" dirty="0">
                <a:solidFill>
                  <a:schemeClr val="tx1"/>
                </a:solidFill>
                <a:latin typeface="Arial" pitchFamily="34" charset="0"/>
                <a:cs typeface="Arial" pitchFamily="34" charset="0"/>
              </a:rPr>
              <a:t>9.ОАО ЗП «Эра»;</a:t>
            </a:r>
          </a:p>
          <a:p>
            <a:pPr algn="just"/>
            <a:r>
              <a:rPr lang="ru-RU" sz="1100" dirty="0" smtClean="0">
                <a:solidFill>
                  <a:schemeClr val="tx1"/>
                </a:solidFill>
                <a:latin typeface="Arial" pitchFamily="34" charset="0"/>
                <a:cs typeface="Arial" pitchFamily="34" charset="0"/>
              </a:rPr>
              <a:t>10.ОАО </a:t>
            </a:r>
            <a:r>
              <a:rPr lang="ru-RU" sz="1100" dirty="0">
                <a:solidFill>
                  <a:schemeClr val="tx1"/>
                </a:solidFill>
                <a:latin typeface="Arial" pitchFamily="34" charset="0"/>
                <a:cs typeface="Arial" pitchFamily="34" charset="0"/>
              </a:rPr>
              <a:t>«Зеленодольский </a:t>
            </a:r>
            <a:r>
              <a:rPr lang="ru-RU" sz="1100" dirty="0" err="1">
                <a:solidFill>
                  <a:schemeClr val="tx1"/>
                </a:solidFill>
                <a:latin typeface="Arial" pitchFamily="34" charset="0"/>
                <a:cs typeface="Arial" pitchFamily="34" charset="0"/>
              </a:rPr>
              <a:t>хлебокомбинат</a:t>
            </a:r>
            <a:r>
              <a:rPr lang="ru-RU" sz="1100" dirty="0">
                <a:solidFill>
                  <a:schemeClr val="tx1"/>
                </a:solidFill>
                <a:latin typeface="Arial" pitchFamily="34" charset="0"/>
                <a:cs typeface="Arial" pitchFamily="34" charset="0"/>
              </a:rPr>
              <a:t>».</a:t>
            </a:r>
          </a:p>
          <a:p>
            <a:pPr algn="ctr"/>
            <a:endParaRPr lang="ru-RU" dirty="0"/>
          </a:p>
        </p:txBody>
      </p:sp>
      <p:pic>
        <p:nvPicPr>
          <p:cNvPr id="2050" name="Picture 2" descr="C:\Users\User\Desktop\Горького.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048" y="1270265"/>
            <a:ext cx="3514727" cy="2343151"/>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pic>
        <p:nvPicPr>
          <p:cNvPr id="2051" name="Picture 3" descr="C:\Users\User\Desktop\змк.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0387" y="3140968"/>
            <a:ext cx="3168650" cy="2343151"/>
          </a:xfrm>
          <a:prstGeom prst="rect">
            <a:avLst/>
          </a:prstGeom>
          <a:noFill/>
          <a:effectLst>
            <a:softEdge rad="254000"/>
          </a:effectLst>
          <a:extLst>
            <a:ext uri="{909E8E84-426E-40DD-AFC4-6F175D3DCCD1}">
              <a14:hiddenFill xmlns:a14="http://schemas.microsoft.com/office/drawing/2010/main">
                <a:solidFill>
                  <a:srgbClr val="FFFFFF"/>
                </a:solidFill>
              </a14:hiddenFill>
            </a:ext>
          </a:extLst>
        </p:spPr>
      </p:pic>
      <p:pic>
        <p:nvPicPr>
          <p:cNvPr id="2052"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1106" t="15719" r="36561" b="65474"/>
          <a:stretch/>
        </p:blipFill>
        <p:spPr bwMode="auto">
          <a:xfrm>
            <a:off x="31624" y="260648"/>
            <a:ext cx="4219576" cy="1054342"/>
          </a:xfrm>
          <a:prstGeom prst="rect">
            <a:avLst/>
          </a:prstGeom>
          <a:noFill/>
          <a:ln>
            <a:noFill/>
          </a:ln>
          <a:effectLst>
            <a:outerShdw dist="35921" dir="2700000" algn="ctr" rotWithShape="0">
              <a:schemeClr val="bg2"/>
            </a:outerShdw>
            <a:softEdge rad="127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l="83403" t="16300" r="2000" b="66278"/>
          <a:stretch/>
        </p:blipFill>
        <p:spPr bwMode="auto">
          <a:xfrm>
            <a:off x="4139952" y="116632"/>
            <a:ext cx="2384687" cy="1600939"/>
          </a:xfrm>
          <a:prstGeom prst="rect">
            <a:avLst/>
          </a:prstGeom>
          <a:noFill/>
          <a:ln>
            <a:noFill/>
          </a:ln>
          <a:effectLst>
            <a:outerShdw dist="35921" dir="2700000" algn="ctr" rotWithShape="0">
              <a:schemeClr val="bg2"/>
            </a:outerShdw>
            <a:softEdge rad="127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descr="C:\Users\User\Desktop\позис.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3743" y="3825477"/>
            <a:ext cx="3479217" cy="2854864"/>
          </a:xfrm>
          <a:prstGeom prst="rect">
            <a:avLst/>
          </a:prstGeom>
          <a:noFill/>
          <a:effectLst>
            <a:softEdge rad="254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57774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75856" y="0"/>
            <a:ext cx="2736304" cy="328498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100" dirty="0" smtClean="0">
                <a:solidFill>
                  <a:schemeClr val="tx1"/>
                </a:solidFill>
                <a:latin typeface="Arial" pitchFamily="34" charset="0"/>
                <a:cs typeface="Arial" pitchFamily="34" charset="0"/>
              </a:rPr>
              <a:t>За </a:t>
            </a:r>
            <a:r>
              <a:rPr lang="ru-RU" sz="1100" dirty="0">
                <a:solidFill>
                  <a:schemeClr val="tx1"/>
                </a:solidFill>
                <a:latin typeface="Arial" pitchFamily="34" charset="0"/>
                <a:cs typeface="Arial" pitchFamily="34" charset="0"/>
              </a:rPr>
              <a:t>2014 год объем выпуска продукции </a:t>
            </a:r>
            <a:r>
              <a:rPr lang="ru-RU" sz="1100" b="1" dirty="0">
                <a:solidFill>
                  <a:schemeClr val="tx1"/>
                </a:solidFill>
                <a:latin typeface="Arial" pitchFamily="34" charset="0"/>
                <a:cs typeface="Arial" pitchFamily="34" charset="0"/>
              </a:rPr>
              <a:t>ОАО «Зеленодольский завод им. Горького»</a:t>
            </a:r>
            <a:r>
              <a:rPr lang="ru-RU" sz="1100" dirty="0">
                <a:solidFill>
                  <a:schemeClr val="tx1"/>
                </a:solidFill>
                <a:latin typeface="Arial" pitchFamily="34" charset="0"/>
                <a:cs typeface="Arial" pitchFamily="34" charset="0"/>
              </a:rPr>
              <a:t> составил 12,3 млрд. рублей при индексе промышленного производства 147,1%. Второй год подряд завод лидирует при сдаче ВМФ новых боевых кораблей. </a:t>
            </a:r>
          </a:p>
          <a:p>
            <a:pPr algn="just"/>
            <a:r>
              <a:rPr lang="ru-RU" sz="1100" dirty="0">
                <a:solidFill>
                  <a:schemeClr val="tx1"/>
                </a:solidFill>
                <a:latin typeface="Arial" pitchFamily="34" charset="0"/>
                <a:cs typeface="Arial" pitchFamily="34" charset="0"/>
              </a:rPr>
              <a:t>По существующим контрактам и государственной программе вооружения состоялась закладка 2-х патрульных кораблей проекта 22160 «Орехово-Зуево» и «Ингушетия». Это корабли нового поколения, они уникальны и могут выполнять различные задачи: охрана территориальных вод, поиск и оказание помощи пострадавшим при морских катастрофах. </a:t>
            </a:r>
          </a:p>
        </p:txBody>
      </p:sp>
      <p:sp>
        <p:nvSpPr>
          <p:cNvPr id="3" name="Прямоугольник 2"/>
          <p:cNvSpPr/>
          <p:nvPr/>
        </p:nvSpPr>
        <p:spPr>
          <a:xfrm>
            <a:off x="3275856" y="3284984"/>
            <a:ext cx="2736304" cy="357360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100" dirty="0" smtClean="0">
                <a:solidFill>
                  <a:schemeClr val="tx1"/>
                </a:solidFill>
                <a:latin typeface="Arial" pitchFamily="34" charset="0"/>
                <a:cs typeface="Arial" pitchFamily="34" charset="0"/>
              </a:rPr>
              <a:t>Компания </a:t>
            </a:r>
            <a:r>
              <a:rPr lang="ru-RU" sz="1100" b="1" dirty="0" err="1">
                <a:solidFill>
                  <a:schemeClr val="tx1"/>
                </a:solidFill>
                <a:latin typeface="Arial" pitchFamily="34" charset="0"/>
                <a:cs typeface="Arial" pitchFamily="34" charset="0"/>
              </a:rPr>
              <a:t>ПОЗиС</a:t>
            </a:r>
            <a:r>
              <a:rPr lang="ru-RU" sz="1100" dirty="0">
                <a:solidFill>
                  <a:schemeClr val="tx1"/>
                </a:solidFill>
                <a:latin typeface="Arial" pitchFamily="34" charset="0"/>
                <a:cs typeface="Arial" pitchFamily="34" charset="0"/>
              </a:rPr>
              <a:t> </a:t>
            </a:r>
            <a:r>
              <a:rPr lang="ru-RU" sz="1100" dirty="0" smtClean="0">
                <a:solidFill>
                  <a:schemeClr val="tx1"/>
                </a:solidFill>
                <a:latin typeface="Arial" pitchFamily="34" charset="0"/>
                <a:cs typeface="Arial" pitchFamily="34" charset="0"/>
              </a:rPr>
              <a:t>отметила </a:t>
            </a:r>
            <a:r>
              <a:rPr lang="ru-RU" sz="1100" dirty="0">
                <a:solidFill>
                  <a:schemeClr val="tx1"/>
                </a:solidFill>
                <a:latin typeface="Arial" pitchFamily="34" charset="0"/>
                <a:cs typeface="Arial" pitchFamily="34" charset="0"/>
              </a:rPr>
              <a:t>в 2014 году 55-летие выпуска первого холодильника</a:t>
            </a:r>
            <a:r>
              <a:rPr lang="ru-RU" sz="1100" dirty="0" smtClean="0">
                <a:solidFill>
                  <a:schemeClr val="tx1"/>
                </a:solidFill>
                <a:latin typeface="Arial" pitchFamily="34" charset="0"/>
                <a:cs typeface="Arial" pitchFamily="34" charset="0"/>
              </a:rPr>
              <a:t>. </a:t>
            </a:r>
            <a:r>
              <a:rPr lang="ru-RU" sz="1100" dirty="0">
                <a:solidFill>
                  <a:schemeClr val="tx1"/>
                </a:solidFill>
                <a:latin typeface="Arial" pitchFamily="34" charset="0"/>
                <a:cs typeface="Arial" pitchFamily="34" charset="0"/>
              </a:rPr>
              <a:t>С целью расширения ассортимента выпускаемой продукции, укрепления бренда POZIS в августе отчетного года осуществлен запуск серийного производства холодильной техники с функцией </a:t>
            </a:r>
            <a:r>
              <a:rPr lang="ru-RU" sz="1100" dirty="0" err="1">
                <a:solidFill>
                  <a:schemeClr val="tx1"/>
                </a:solidFill>
                <a:latin typeface="Arial" pitchFamily="34" charset="0"/>
                <a:cs typeface="Arial" pitchFamily="34" charset="0"/>
              </a:rPr>
              <a:t>Full</a:t>
            </a:r>
            <a:r>
              <a:rPr lang="ru-RU" sz="1100" dirty="0">
                <a:solidFill>
                  <a:schemeClr val="tx1"/>
                </a:solidFill>
                <a:latin typeface="Arial" pitchFamily="34" charset="0"/>
                <a:cs typeface="Arial" pitchFamily="34" charset="0"/>
              </a:rPr>
              <a:t> </a:t>
            </a:r>
            <a:r>
              <a:rPr lang="ru-RU" sz="1100" dirty="0" err="1">
                <a:solidFill>
                  <a:schemeClr val="tx1"/>
                </a:solidFill>
                <a:latin typeface="Arial" pitchFamily="34" charset="0"/>
                <a:cs typeface="Arial" pitchFamily="34" charset="0"/>
              </a:rPr>
              <a:t>No</a:t>
            </a:r>
            <a:r>
              <a:rPr lang="ru-RU" sz="1100" dirty="0">
                <a:solidFill>
                  <a:schemeClr val="tx1"/>
                </a:solidFill>
                <a:latin typeface="Arial" pitchFamily="34" charset="0"/>
                <a:cs typeface="Arial" pitchFamily="34" charset="0"/>
              </a:rPr>
              <a:t> </a:t>
            </a:r>
            <a:r>
              <a:rPr lang="ru-RU" sz="1100" dirty="0" err="1">
                <a:solidFill>
                  <a:schemeClr val="tx1"/>
                </a:solidFill>
                <a:latin typeface="Arial" pitchFamily="34" charset="0"/>
                <a:cs typeface="Arial" pitchFamily="34" charset="0"/>
              </a:rPr>
              <a:t>Frost</a:t>
            </a:r>
            <a:r>
              <a:rPr lang="ru-RU" sz="1100" dirty="0">
                <a:solidFill>
                  <a:schemeClr val="tx1"/>
                </a:solidFill>
                <a:latin typeface="Arial" pitchFamily="34" charset="0"/>
                <a:cs typeface="Arial" pitchFamily="34" charset="0"/>
              </a:rPr>
              <a:t>. За 2014 год произведено 2 638 шт. Проектирование и разработка новой линии выполнены с учетом современных требований и пожеланий потребителей холодильной продукции POZIS специалистами </a:t>
            </a:r>
            <a:r>
              <a:rPr lang="ru-RU" sz="1100" dirty="0" err="1">
                <a:solidFill>
                  <a:schemeClr val="tx1"/>
                </a:solidFill>
                <a:latin typeface="Arial" pitchFamily="34" charset="0"/>
                <a:cs typeface="Arial" pitchFamily="34" charset="0"/>
              </a:rPr>
              <a:t>инновационно</a:t>
            </a:r>
            <a:r>
              <a:rPr lang="ru-RU" sz="1100" dirty="0">
                <a:solidFill>
                  <a:schemeClr val="tx1"/>
                </a:solidFill>
                <a:latin typeface="Arial" pitchFamily="34" charset="0"/>
                <a:cs typeface="Arial" pitchFamily="34" charset="0"/>
              </a:rPr>
              <a:t>-технического центра компании.</a:t>
            </a:r>
          </a:p>
        </p:txBody>
      </p:sp>
      <p:pic>
        <p:nvPicPr>
          <p:cNvPr id="6146" name="Picture 2" descr="C:\Users\User\Desktop\поз 2.jpg"/>
          <p:cNvPicPr>
            <a:picLocks noChangeAspect="1" noChangeArrowheads="1"/>
          </p:cNvPicPr>
          <p:nvPr/>
        </p:nvPicPr>
        <p:blipFill rotWithShape="1">
          <a:blip r:embed="rId2">
            <a:extLst>
              <a:ext uri="{28A0092B-C50C-407E-A947-70E740481C1C}">
                <a14:useLocalDpi xmlns:a14="http://schemas.microsoft.com/office/drawing/2010/main" val="0"/>
              </a:ext>
            </a:extLst>
          </a:blip>
          <a:srcRect l="16874" t="4539" r="16500" b="4460"/>
          <a:stretch/>
        </p:blipFill>
        <p:spPr bwMode="auto">
          <a:xfrm>
            <a:off x="6111667" y="3524226"/>
            <a:ext cx="2998441" cy="2811082"/>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User\Desktop\горьк 1.jpg"/>
          <p:cNvPicPr>
            <a:picLocks noChangeAspect="1" noChangeArrowheads="1"/>
          </p:cNvPicPr>
          <p:nvPr/>
        </p:nvPicPr>
        <p:blipFill rotWithShape="1">
          <a:blip r:embed="rId3">
            <a:extLst>
              <a:ext uri="{28A0092B-C50C-407E-A947-70E740481C1C}">
                <a14:useLocalDpi xmlns:a14="http://schemas.microsoft.com/office/drawing/2010/main" val="0"/>
              </a:ext>
            </a:extLst>
          </a:blip>
          <a:srcRect r="29378"/>
          <a:stretch/>
        </p:blipFill>
        <p:spPr bwMode="auto">
          <a:xfrm>
            <a:off x="323528" y="2273484"/>
            <a:ext cx="2520280" cy="2156491"/>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C:\Users\User\Desktop\горьк 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876" y="404664"/>
            <a:ext cx="2124236" cy="1416157"/>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descr="C:\Users\User\Desktop\горьк 3.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344" y="4646148"/>
            <a:ext cx="3055301" cy="2037886"/>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C:\Users\User\Desktop\поз 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69462" y="638194"/>
            <a:ext cx="2678129" cy="2008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21958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588224" y="0"/>
            <a:ext cx="2555776" cy="112474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Arial" pitchFamily="34" charset="0"/>
                <a:cs typeface="Arial" pitchFamily="34" charset="0"/>
              </a:rPr>
              <a:t>Сельское хозяйство</a:t>
            </a:r>
            <a:endParaRPr lang="ru-RU" b="1" dirty="0">
              <a:solidFill>
                <a:schemeClr val="tx1"/>
              </a:solidFill>
              <a:latin typeface="Arial" pitchFamily="34" charset="0"/>
              <a:cs typeface="Arial" pitchFamily="34" charset="0"/>
            </a:endParaRPr>
          </a:p>
        </p:txBody>
      </p:sp>
      <p:sp>
        <p:nvSpPr>
          <p:cNvPr id="3" name="Прямоугольник 2"/>
          <p:cNvSpPr/>
          <p:nvPr/>
        </p:nvSpPr>
        <p:spPr>
          <a:xfrm>
            <a:off x="6588224" y="1124744"/>
            <a:ext cx="2555776" cy="57332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150" dirty="0" smtClean="0">
                <a:solidFill>
                  <a:schemeClr val="tx1"/>
                </a:solidFill>
                <a:latin typeface="Arial" pitchFamily="34" charset="0"/>
                <a:cs typeface="Arial" pitchFamily="34" charset="0"/>
              </a:rPr>
              <a:t>Общая </a:t>
            </a:r>
            <a:r>
              <a:rPr lang="ru-RU" sz="1150" dirty="0">
                <a:solidFill>
                  <a:schemeClr val="tx1"/>
                </a:solidFill>
                <a:latin typeface="Arial" pitchFamily="34" charset="0"/>
                <a:cs typeface="Arial" pitchFamily="34" charset="0"/>
              </a:rPr>
              <a:t>площадь земель сельскохозяйственного назначения в районе составляет 83025 га, в том числе сельскохозяйственных угодий 74237 га, из них пашни 52090 га</a:t>
            </a:r>
            <a:r>
              <a:rPr lang="ru-RU" sz="1150" dirty="0" smtClean="0">
                <a:solidFill>
                  <a:schemeClr val="tx1"/>
                </a:solidFill>
                <a:latin typeface="Arial" pitchFamily="34" charset="0"/>
                <a:cs typeface="Arial" pitchFamily="34" charset="0"/>
              </a:rPr>
              <a:t>.</a:t>
            </a:r>
          </a:p>
          <a:p>
            <a:pPr algn="just"/>
            <a:r>
              <a:rPr lang="ru-RU" sz="1150" dirty="0">
                <a:solidFill>
                  <a:schemeClr val="tx1"/>
                </a:solidFill>
                <a:latin typeface="Arial" pitchFamily="34" charset="0"/>
                <a:cs typeface="Arial" pitchFamily="34" charset="0"/>
              </a:rPr>
              <a:t>В ЗМР насчитывается более 12900 личных подсобных хозяйств, в которых имеются 3920 КРС, 2750 овец, 24,2 тыс. голов птиц.</a:t>
            </a:r>
          </a:p>
          <a:p>
            <a:pPr algn="just"/>
            <a:r>
              <a:rPr lang="ru-RU" sz="1150" dirty="0">
                <a:solidFill>
                  <a:schemeClr val="tx1"/>
                </a:solidFill>
                <a:latin typeface="Arial" pitchFamily="34" charset="0"/>
                <a:cs typeface="Arial" pitchFamily="34" charset="0"/>
              </a:rPr>
              <a:t>В течение отчетного года выдано 248 льготных кредита на развитие личных подсобных хозяйств на общую сумму 57,7 млн. руб</a:t>
            </a:r>
            <a:r>
              <a:rPr lang="ru-RU" sz="1150" dirty="0" smtClean="0">
                <a:solidFill>
                  <a:schemeClr val="tx1"/>
                </a:solidFill>
                <a:latin typeface="Arial" pitchFamily="34" charset="0"/>
                <a:cs typeface="Arial" pitchFamily="34" charset="0"/>
              </a:rPr>
              <a:t>.</a:t>
            </a:r>
          </a:p>
          <a:p>
            <a:pPr algn="just"/>
            <a:r>
              <a:rPr lang="ru-RU" sz="1150" dirty="0">
                <a:solidFill>
                  <a:schemeClr val="tx1"/>
                </a:solidFill>
                <a:latin typeface="Arial" pitchFamily="34" charset="0"/>
                <a:cs typeface="Arial" pitchFamily="34" charset="0"/>
              </a:rPr>
              <a:t>За 2014 год в сельскохозяйственных организациях района произведено валовой продукции сельского хозяйства на сумму 5,3 млрд. рублей, что составляет 102% к уровню прошлого года. Наибольшую долю в стоимости валовой продукции сельского хозяйства занимают предприятия ООО «ТК «Майский» и Зеленодольский филиал ООО «Птицеводческий комплекс «Ак Барс», на которые приходится 70% всей денежной выручки.</a:t>
            </a:r>
            <a:r>
              <a:rPr lang="ru-RU" sz="1150" dirty="0">
                <a:solidFill>
                  <a:schemeClr val="tx1"/>
                </a:solidFill>
              </a:rPr>
              <a:t> </a:t>
            </a:r>
          </a:p>
        </p:txBody>
      </p:sp>
      <p:sp>
        <p:nvSpPr>
          <p:cNvPr id="4" name="Прямоугольник 3"/>
          <p:cNvSpPr/>
          <p:nvPr/>
        </p:nvSpPr>
        <p:spPr>
          <a:xfrm>
            <a:off x="0" y="4869160"/>
            <a:ext cx="6588224" cy="19888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400" dirty="0" smtClean="0">
                <a:solidFill>
                  <a:schemeClr val="tx1"/>
                </a:solidFill>
                <a:latin typeface="Arial" pitchFamily="34" charset="0"/>
                <a:cs typeface="Arial" pitchFamily="34" charset="0"/>
              </a:rPr>
              <a:t>Особое </a:t>
            </a:r>
            <a:r>
              <a:rPr lang="ru-RU" sz="1400" dirty="0">
                <a:solidFill>
                  <a:schemeClr val="tx1"/>
                </a:solidFill>
                <a:latin typeface="Arial" pitchFamily="34" charset="0"/>
                <a:cs typeface="Arial" pitchFamily="34" charset="0"/>
              </a:rPr>
              <a:t>внимание уделяется поддержке и развитию семейных ферм в ЗМР (ЛПХ, КФХ) путем участия в республиканских программах с получением гранта и проведения информационных встреч по льготному кредитованию. </a:t>
            </a:r>
          </a:p>
          <a:p>
            <a:pPr algn="just"/>
            <a:r>
              <a:rPr lang="ru-RU" sz="1400" dirty="0">
                <a:solidFill>
                  <a:schemeClr val="tx1"/>
                </a:solidFill>
                <a:latin typeface="Arial" pitchFamily="34" charset="0"/>
                <a:cs typeface="Arial" pitchFamily="34" charset="0"/>
              </a:rPr>
              <a:t>В отчетном годе крестьянско-фермерское хозяйство Б.Т. </a:t>
            </a:r>
            <a:r>
              <a:rPr lang="ru-RU" sz="1400" dirty="0" err="1">
                <a:solidFill>
                  <a:schemeClr val="tx1"/>
                </a:solidFill>
                <a:latin typeface="Arial" pitchFamily="34" charset="0"/>
                <a:cs typeface="Arial" pitchFamily="34" charset="0"/>
              </a:rPr>
              <a:t>Зиганшина</a:t>
            </a:r>
            <a:r>
              <a:rPr lang="ru-RU" sz="1400" dirty="0">
                <a:solidFill>
                  <a:schemeClr val="tx1"/>
                </a:solidFill>
                <a:latin typeface="Arial" pitchFamily="34" charset="0"/>
                <a:cs typeface="Arial" pitchFamily="34" charset="0"/>
              </a:rPr>
              <a:t> получило грант в размере 3 </a:t>
            </a:r>
            <a:r>
              <a:rPr lang="ru-RU" sz="1400" dirty="0" err="1">
                <a:solidFill>
                  <a:schemeClr val="tx1"/>
                </a:solidFill>
                <a:latin typeface="Arial" pitchFamily="34" charset="0"/>
                <a:cs typeface="Arial" pitchFamily="34" charset="0"/>
              </a:rPr>
              <a:t>млн.руб</a:t>
            </a:r>
            <a:r>
              <a:rPr lang="ru-RU" sz="1400" dirty="0">
                <a:solidFill>
                  <a:schemeClr val="tx1"/>
                </a:solidFill>
                <a:latin typeface="Arial" pitchFamily="34" charset="0"/>
                <a:cs typeface="Arial" pitchFamily="34" charset="0"/>
              </a:rPr>
              <a:t>., а населением района получено 240 кредитов на сумму 63,1 млн. руб. На эти деньги приобретены 108 коров, 54 головы молодняка, 46 сельхозмашин, построено 134 животноводческих помещений. На 1 января 2015 года имеется 16 действующих семейных ферм, еще 2 находятся в стадии формирования</a:t>
            </a:r>
            <a:r>
              <a:rPr lang="ru-RU" sz="1400" dirty="0" smtClean="0">
                <a:solidFill>
                  <a:schemeClr val="tx1"/>
                </a:solidFill>
                <a:latin typeface="Arial" pitchFamily="34" charset="0"/>
                <a:cs typeface="Arial" pitchFamily="34" charset="0"/>
              </a:rPr>
              <a:t>.</a:t>
            </a:r>
            <a:endParaRPr lang="ru-RU" dirty="0">
              <a:solidFill>
                <a:schemeClr val="tx1"/>
              </a:solidFill>
            </a:endParaRPr>
          </a:p>
        </p:txBody>
      </p:sp>
      <p:pic>
        <p:nvPicPr>
          <p:cNvPr id="3074" name="Picture 2" descr="C:\Users\User\Desktop\майски.jpg"/>
          <p:cNvPicPr>
            <a:picLocks noChangeAspect="1" noChangeArrowheads="1"/>
          </p:cNvPicPr>
          <p:nvPr/>
        </p:nvPicPr>
        <p:blipFill rotWithShape="1">
          <a:blip r:embed="rId2">
            <a:extLst>
              <a:ext uri="{28A0092B-C50C-407E-A947-70E740481C1C}">
                <a14:useLocalDpi xmlns:a14="http://schemas.microsoft.com/office/drawing/2010/main" val="0"/>
              </a:ext>
            </a:extLst>
          </a:blip>
          <a:srcRect l="8321" t="18641" r="4070" b="6513"/>
          <a:stretch/>
        </p:blipFill>
        <p:spPr bwMode="auto">
          <a:xfrm>
            <a:off x="0" y="0"/>
            <a:ext cx="4251367" cy="2417899"/>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User\Desktop\ягод дол.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8756" y="562372"/>
            <a:ext cx="2314620" cy="205649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User\Desktop\майск.jpg"/>
          <p:cNvPicPr>
            <a:picLocks noChangeAspect="1" noChangeArrowheads="1"/>
          </p:cNvPicPr>
          <p:nvPr/>
        </p:nvPicPr>
        <p:blipFill rotWithShape="1">
          <a:blip r:embed="rId4">
            <a:extLst>
              <a:ext uri="{28A0092B-C50C-407E-A947-70E740481C1C}">
                <a14:useLocalDpi xmlns:a14="http://schemas.microsoft.com/office/drawing/2010/main" val="0"/>
              </a:ext>
            </a:extLst>
          </a:blip>
          <a:srcRect t="13893"/>
          <a:stretch/>
        </p:blipFill>
        <p:spPr bwMode="auto">
          <a:xfrm>
            <a:off x="2757" y="2429074"/>
            <a:ext cx="4248609" cy="2417231"/>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User\Desktop\ак б.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8756" y="3200477"/>
            <a:ext cx="2314620" cy="1645828"/>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4268756" y="0"/>
            <a:ext cx="2332008" cy="56237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solidFill>
                  <a:schemeClr val="tx1"/>
                </a:solidFill>
                <a:latin typeface="Arial" pitchFamily="34" charset="0"/>
                <a:cs typeface="Arial" pitchFamily="34" charset="0"/>
              </a:rPr>
              <a:t>Ягодная долина</a:t>
            </a:r>
            <a:endParaRPr lang="ru-RU" sz="1600" b="1" dirty="0">
              <a:solidFill>
                <a:schemeClr val="tx1"/>
              </a:solidFill>
              <a:latin typeface="Arial" pitchFamily="34" charset="0"/>
              <a:cs typeface="Arial" pitchFamily="34" charset="0"/>
            </a:endParaRPr>
          </a:p>
        </p:txBody>
      </p:sp>
      <p:sp>
        <p:nvSpPr>
          <p:cNvPr id="6" name="Прямоугольник 5"/>
          <p:cNvSpPr/>
          <p:nvPr/>
        </p:nvSpPr>
        <p:spPr>
          <a:xfrm>
            <a:off x="4251366" y="2643631"/>
            <a:ext cx="2336858" cy="53811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solidFill>
                  <a:schemeClr val="tx1"/>
                </a:solidFill>
                <a:latin typeface="Arial" pitchFamily="34" charset="0"/>
                <a:cs typeface="Arial" pitchFamily="34" charset="0"/>
              </a:rPr>
              <a:t>Птицеводческий комплекс «Ак Барс»</a:t>
            </a:r>
            <a:endParaRPr lang="ru-RU" sz="1600" b="1"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4957774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1052736"/>
            <a:ext cx="3622064" cy="2433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107504" y="40162"/>
            <a:ext cx="3622064" cy="8640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solidFill>
                  <a:schemeClr val="tx1"/>
                </a:solidFill>
                <a:latin typeface="Arial" pitchFamily="34" charset="0"/>
                <a:cs typeface="Arial" pitchFamily="34" charset="0"/>
              </a:rPr>
              <a:t>КФХ </a:t>
            </a:r>
            <a:r>
              <a:rPr lang="ru-RU" sz="1600" b="1" dirty="0" err="1" smtClean="0">
                <a:solidFill>
                  <a:schemeClr val="tx1"/>
                </a:solidFill>
                <a:latin typeface="Arial" pitchFamily="34" charset="0"/>
                <a:cs typeface="Arial" pitchFamily="34" charset="0"/>
              </a:rPr>
              <a:t>Сабиров</a:t>
            </a:r>
            <a:r>
              <a:rPr lang="ru-RU" sz="1600" b="1" dirty="0" smtClean="0">
                <a:solidFill>
                  <a:schemeClr val="tx1"/>
                </a:solidFill>
                <a:latin typeface="Arial" pitchFamily="34" charset="0"/>
                <a:cs typeface="Arial" pitchFamily="34" charset="0"/>
              </a:rPr>
              <a:t> Айрат </a:t>
            </a:r>
            <a:r>
              <a:rPr lang="ru-RU" sz="1600" b="1" dirty="0" err="1" smtClean="0">
                <a:solidFill>
                  <a:schemeClr val="tx1"/>
                </a:solidFill>
                <a:latin typeface="Arial" pitchFamily="34" charset="0"/>
                <a:cs typeface="Arial" pitchFamily="34" charset="0"/>
              </a:rPr>
              <a:t>Раменович</a:t>
            </a:r>
            <a:endParaRPr lang="ru-RU" sz="1600" b="1" dirty="0">
              <a:solidFill>
                <a:schemeClr val="tx1"/>
              </a:solidFill>
              <a:latin typeface="Arial" pitchFamily="34" charset="0"/>
              <a:cs typeface="Arial" pitchFamily="34" charset="0"/>
            </a:endParaRPr>
          </a:p>
        </p:txBody>
      </p:sp>
      <p:pic>
        <p:nvPicPr>
          <p:cNvPr id="7172" name="Picture 4" descr="C:\Users\User\Desktop\мадь 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67767" y="4077072"/>
            <a:ext cx="3776415" cy="2658448"/>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2767767" y="3545632"/>
            <a:ext cx="3776415" cy="37530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solidFill>
                  <a:schemeClr val="tx1"/>
                </a:solidFill>
                <a:latin typeface="Arial" pitchFamily="34" charset="0"/>
                <a:cs typeface="Arial" pitchFamily="34" charset="0"/>
              </a:rPr>
              <a:t>Агрофирма «Залесный»</a:t>
            </a:r>
            <a:endParaRPr lang="ru-RU" sz="1600" b="1" dirty="0">
              <a:solidFill>
                <a:schemeClr val="tx1"/>
              </a:solidFill>
              <a:latin typeface="Arial" pitchFamily="34" charset="0"/>
              <a:cs typeface="Arial" pitchFamily="34" charset="0"/>
            </a:endParaRPr>
          </a:p>
        </p:txBody>
      </p:sp>
      <p:pic>
        <p:nvPicPr>
          <p:cNvPr id="7174" name="Picture 6" descr="C:\Users\User\Desktop\зиган 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36096" y="1052736"/>
            <a:ext cx="3503866" cy="2433004"/>
          </a:xfrm>
          <a:prstGeom prst="rect">
            <a:avLst/>
          </a:prstGeom>
          <a:noFill/>
          <a:extLst>
            <a:ext uri="{909E8E84-426E-40DD-AFC4-6F175D3DCCD1}">
              <a14:hiddenFill xmlns:a14="http://schemas.microsoft.com/office/drawing/2010/main">
                <a:solidFill>
                  <a:srgbClr val="FFFFFF"/>
                </a:solidFill>
              </a14:hiddenFill>
            </a:ext>
          </a:extLst>
        </p:spPr>
      </p:pic>
      <p:sp>
        <p:nvSpPr>
          <p:cNvPr id="9" name="Прямоугольник 8"/>
          <p:cNvSpPr/>
          <p:nvPr/>
        </p:nvSpPr>
        <p:spPr>
          <a:xfrm>
            <a:off x="5436096" y="40162"/>
            <a:ext cx="3503866" cy="8640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solidFill>
                  <a:schemeClr val="tx1"/>
                </a:solidFill>
                <a:latin typeface="Arial" pitchFamily="34" charset="0"/>
                <a:cs typeface="Arial" pitchFamily="34" charset="0"/>
              </a:rPr>
              <a:t>КФХ </a:t>
            </a:r>
            <a:r>
              <a:rPr lang="ru-RU" sz="1600" b="1" dirty="0" err="1" smtClean="0">
                <a:solidFill>
                  <a:schemeClr val="tx1"/>
                </a:solidFill>
                <a:latin typeface="Arial" pitchFamily="34" charset="0"/>
                <a:cs typeface="Arial" pitchFamily="34" charset="0"/>
              </a:rPr>
              <a:t>Зиганшин</a:t>
            </a:r>
            <a:r>
              <a:rPr lang="ru-RU" sz="1600" b="1" dirty="0" smtClean="0">
                <a:solidFill>
                  <a:schemeClr val="tx1"/>
                </a:solidFill>
                <a:latin typeface="Arial" pitchFamily="34" charset="0"/>
                <a:cs typeface="Arial" pitchFamily="34" charset="0"/>
              </a:rPr>
              <a:t> Булат </a:t>
            </a:r>
            <a:r>
              <a:rPr lang="ru-RU" sz="1600" b="1" dirty="0" err="1" smtClean="0">
                <a:solidFill>
                  <a:schemeClr val="tx1"/>
                </a:solidFill>
                <a:latin typeface="Arial" pitchFamily="34" charset="0"/>
                <a:cs typeface="Arial" pitchFamily="34" charset="0"/>
              </a:rPr>
              <a:t>Тагирович</a:t>
            </a:r>
            <a:endParaRPr lang="ru-RU" sz="1600" b="1"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4957774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196752"/>
            <a:ext cx="2483768" cy="566124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100" dirty="0">
                <a:solidFill>
                  <a:schemeClr val="tx1"/>
                </a:solidFill>
                <a:latin typeface="Arial" pitchFamily="34" charset="0"/>
                <a:cs typeface="Arial" pitchFamily="34" charset="0"/>
              </a:rPr>
              <a:t>Основными направлениями развития туризма является развитие туристской инфраструктуры, развитие и разработка объектов туризма и туристических маршрутов, сопровождение инвестиционного туризма, развитие ремесел, помощь предпринимателям сферы туризма в сопровождении при подготовке к участию в грантах</a:t>
            </a:r>
            <a:r>
              <a:rPr lang="ru-RU" sz="1100" dirty="0" smtClean="0">
                <a:solidFill>
                  <a:schemeClr val="tx1"/>
                </a:solidFill>
                <a:latin typeface="Arial" pitchFamily="34" charset="0"/>
                <a:cs typeface="Arial" pitchFamily="34" charset="0"/>
              </a:rPr>
              <a:t>.</a:t>
            </a:r>
            <a:r>
              <a:rPr lang="ru-RU" sz="1100" dirty="0">
                <a:solidFill>
                  <a:schemeClr val="tx1"/>
                </a:solidFill>
                <a:latin typeface="Arial" pitchFamily="34" charset="0"/>
                <a:cs typeface="Arial" pitchFamily="34" charset="0"/>
              </a:rPr>
              <a:t> Достоянием </a:t>
            </a:r>
            <a:r>
              <a:rPr lang="ru-RU" sz="1100" dirty="0" err="1">
                <a:solidFill>
                  <a:schemeClr val="tx1"/>
                </a:solidFill>
                <a:latin typeface="Arial" pitchFamily="34" charset="0"/>
                <a:cs typeface="Arial" pitchFamily="34" charset="0"/>
              </a:rPr>
              <a:t>зеленодольцев</a:t>
            </a:r>
            <a:r>
              <a:rPr lang="ru-RU" sz="1100" dirty="0">
                <a:solidFill>
                  <a:schemeClr val="tx1"/>
                </a:solidFill>
                <a:latin typeface="Arial" pitchFamily="34" charset="0"/>
                <a:cs typeface="Arial" pitchFamily="34" charset="0"/>
              </a:rPr>
              <a:t> являются 50 памятников истории, 7 – архитектуры, в том числе уникальная </a:t>
            </a:r>
            <a:r>
              <a:rPr lang="ru-RU" sz="1100" dirty="0" err="1">
                <a:solidFill>
                  <a:schemeClr val="tx1"/>
                </a:solidFill>
                <a:latin typeface="Arial" pitchFamily="34" charset="0"/>
                <a:cs typeface="Arial" pitchFamily="34" charset="0"/>
              </a:rPr>
              <a:t>Раифская</a:t>
            </a:r>
            <a:r>
              <a:rPr lang="ru-RU" sz="1100" dirty="0">
                <a:solidFill>
                  <a:schemeClr val="tx1"/>
                </a:solidFill>
                <a:latin typeface="Arial" pitchFamily="34" charset="0"/>
                <a:cs typeface="Arial" pitchFamily="34" charset="0"/>
              </a:rPr>
              <a:t> пустынь —   памятник XVII века, место пребывания одной из почитаемых святынь — иконы Грузинской Божьей Матери, остров-град Свияжск с более чем 450 летней историей. В настоящее время на территории Зеленодольского района проводятся археологические раскопки, обнаруженные находки датируются IV-ХIII веками. Обнаружено несколько памятников древних кладбищ и городищ. На территории района есть угро-финские, тюркские, русские, булгарские поселения. </a:t>
            </a:r>
            <a:endParaRPr lang="ru-RU" sz="1200" dirty="0">
              <a:solidFill>
                <a:schemeClr val="tx1"/>
              </a:solidFill>
              <a:effectLst/>
            </a:endParaRPr>
          </a:p>
        </p:txBody>
      </p:sp>
      <p:sp>
        <p:nvSpPr>
          <p:cNvPr id="3" name="Прямоугольник 2"/>
          <p:cNvSpPr/>
          <p:nvPr/>
        </p:nvSpPr>
        <p:spPr>
          <a:xfrm>
            <a:off x="2483768" y="4653136"/>
            <a:ext cx="6660232" cy="220486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200" dirty="0" smtClean="0">
                <a:solidFill>
                  <a:schemeClr val="tx1"/>
                </a:solidFill>
                <a:latin typeface="Arial" pitchFamily="34" charset="0"/>
                <a:cs typeface="Arial" pitchFamily="34" charset="0"/>
              </a:rPr>
              <a:t>Остров </a:t>
            </a:r>
            <a:r>
              <a:rPr lang="ru-RU" sz="1200" dirty="0">
                <a:solidFill>
                  <a:schemeClr val="tx1"/>
                </a:solidFill>
                <a:latin typeface="Arial" pitchFamily="34" charset="0"/>
                <a:cs typeface="Arial" pitchFamily="34" charset="0"/>
              </a:rPr>
              <a:t>Свияжск - град. Основан 24 мая 1551 года царем Иваном Грозным. Это – первый православный город в регионе Среднего Поволжья, оказавший значительное влияние на распространение духовной и материальной культуры. Он имеет уникальную историческую судьбу. Это беспрецедентный в мировой практике по масштабу пример единовременной закладки и заселения города-крепости.  </a:t>
            </a:r>
          </a:p>
          <a:p>
            <a:pPr algn="just"/>
            <a:r>
              <a:rPr lang="ru-RU" sz="1200" dirty="0">
                <a:solidFill>
                  <a:schemeClr val="tx1"/>
                </a:solidFill>
                <a:latin typeface="Arial" pitchFamily="34" charset="0"/>
                <a:cs typeface="Arial" pitchFamily="34" charset="0"/>
              </a:rPr>
              <a:t>Как уникальный целостный историко-культурный территориальный комплекс Х</a:t>
            </a:r>
            <a:r>
              <a:rPr lang="en-US" sz="1200" dirty="0">
                <a:solidFill>
                  <a:schemeClr val="tx1"/>
                </a:solidFill>
                <a:latin typeface="Arial" pitchFamily="34" charset="0"/>
                <a:cs typeface="Arial" pitchFamily="34" charset="0"/>
              </a:rPr>
              <a:t>VI</a:t>
            </a:r>
            <a:r>
              <a:rPr lang="ru-RU" sz="1200" dirty="0">
                <a:solidFill>
                  <a:schemeClr val="tx1"/>
                </a:solidFill>
                <a:latin typeface="Arial" pitchFamily="34" charset="0"/>
                <a:cs typeface="Arial" pitchFamily="34" charset="0"/>
              </a:rPr>
              <a:t> нач. </a:t>
            </a:r>
            <a:r>
              <a:rPr lang="en-US" sz="1200" dirty="0">
                <a:solidFill>
                  <a:schemeClr val="tx1"/>
                </a:solidFill>
                <a:latin typeface="Arial" pitchFamily="34" charset="0"/>
                <a:cs typeface="Arial" pitchFamily="34" charset="0"/>
              </a:rPr>
              <a:t>XX</a:t>
            </a:r>
            <a:r>
              <a:rPr lang="ru-RU" sz="1200" dirty="0">
                <a:solidFill>
                  <a:schemeClr val="tx1"/>
                </a:solidFill>
                <a:latin typeface="Arial" pitchFamily="34" charset="0"/>
                <a:cs typeface="Arial" pitchFamily="34" charset="0"/>
              </a:rPr>
              <a:t>вв., в 1990 году Свияжск включен в новый Список исторических городов и населенных мест Российской Федерации; в 1996 году включен в предварительный  Список Всемирного Культурного Наследия ЮНЕСКО по шести номинациям: история, градостроительство, архитектура, иконы и фрески, археология, природный антропогенный ландшафт.</a:t>
            </a:r>
          </a:p>
        </p:txBody>
      </p:sp>
      <p:pic>
        <p:nvPicPr>
          <p:cNvPr id="13314" name="Picture 2" descr="C:\Users\User\Desktop\рабочие фотки\виды зеленодольска - копия\Свияжск остров-град.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858" t="10004" r="5772" b="4493"/>
          <a:stretch/>
        </p:blipFill>
        <p:spPr bwMode="auto">
          <a:xfrm>
            <a:off x="2483768" y="0"/>
            <a:ext cx="6660231" cy="4653136"/>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0" y="0"/>
            <a:ext cx="2483768" cy="119675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Arial" pitchFamily="34" charset="0"/>
                <a:cs typeface="Arial" pitchFamily="34" charset="0"/>
              </a:rPr>
              <a:t>Туристический и рекреационный потенциал</a:t>
            </a:r>
            <a:endParaRPr lang="ru-RU" b="1"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4957774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31840" y="0"/>
            <a:ext cx="2808312" cy="299695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100" dirty="0">
                <a:solidFill>
                  <a:schemeClr val="tx1"/>
                </a:solidFill>
                <a:latin typeface="Arial" pitchFamily="34" charset="0"/>
                <a:cs typeface="Arial" pitchFamily="34" charset="0"/>
              </a:rPr>
              <a:t>Достоянием </a:t>
            </a:r>
            <a:r>
              <a:rPr lang="ru-RU" sz="1100" dirty="0" err="1">
                <a:solidFill>
                  <a:schemeClr val="tx1"/>
                </a:solidFill>
                <a:latin typeface="Arial" pitchFamily="34" charset="0"/>
                <a:cs typeface="Arial" pitchFamily="34" charset="0"/>
              </a:rPr>
              <a:t>зеленодольцев</a:t>
            </a:r>
            <a:r>
              <a:rPr lang="ru-RU" sz="1100" dirty="0">
                <a:solidFill>
                  <a:schemeClr val="tx1"/>
                </a:solidFill>
                <a:latin typeface="Arial" pitchFamily="34" charset="0"/>
                <a:cs typeface="Arial" pitchFamily="34" charset="0"/>
              </a:rPr>
              <a:t> являются 50 памятников истории, 7 – архитектуры, в том числе уникальная </a:t>
            </a:r>
            <a:r>
              <a:rPr lang="ru-RU" sz="1100" dirty="0" err="1">
                <a:solidFill>
                  <a:schemeClr val="tx1"/>
                </a:solidFill>
                <a:latin typeface="Arial" pitchFamily="34" charset="0"/>
                <a:cs typeface="Arial" pitchFamily="34" charset="0"/>
              </a:rPr>
              <a:t>Раифская</a:t>
            </a:r>
            <a:r>
              <a:rPr lang="ru-RU" sz="1100" dirty="0">
                <a:solidFill>
                  <a:schemeClr val="tx1"/>
                </a:solidFill>
                <a:latin typeface="Arial" pitchFamily="34" charset="0"/>
                <a:cs typeface="Arial" pitchFamily="34" charset="0"/>
              </a:rPr>
              <a:t> пустынь —   памятник XVII века, место пребывания одной из почитаемых святынь — иконы Грузинской Божьей Матери, остров-град Свияжск с более чем 450 летней историей. </a:t>
            </a:r>
          </a:p>
          <a:p>
            <a:pPr algn="just"/>
            <a:r>
              <a:rPr lang="ru-RU" sz="1100" dirty="0" err="1">
                <a:solidFill>
                  <a:schemeClr val="tx1"/>
                </a:solidFill>
                <a:latin typeface="Arial" pitchFamily="34" charset="0"/>
                <a:cs typeface="Arial" pitchFamily="34" charset="0"/>
              </a:rPr>
              <a:t>Раифский</a:t>
            </a:r>
            <a:r>
              <a:rPr lang="ru-RU" sz="1100" dirty="0">
                <a:solidFill>
                  <a:schemeClr val="tx1"/>
                </a:solidFill>
                <a:latin typeface="Arial" pitchFamily="34" charset="0"/>
                <a:cs typeface="Arial" pitchFamily="34" charset="0"/>
              </a:rPr>
              <a:t> Богородицкий мужской монастырь основан в середине XVП века. Первые упоминания о </a:t>
            </a:r>
            <a:r>
              <a:rPr lang="ru-RU" sz="1100" dirty="0" err="1">
                <a:solidFill>
                  <a:schemeClr val="tx1"/>
                </a:solidFill>
                <a:latin typeface="Arial" pitchFamily="34" charset="0"/>
                <a:cs typeface="Arial" pitchFamily="34" charset="0"/>
              </a:rPr>
              <a:t>Раифском</a:t>
            </a:r>
            <a:r>
              <a:rPr lang="ru-RU" sz="1100" dirty="0">
                <a:solidFill>
                  <a:schemeClr val="tx1"/>
                </a:solidFill>
                <a:latin typeface="Arial" pitchFamily="34" charset="0"/>
                <a:cs typeface="Arial" pitchFamily="34" charset="0"/>
              </a:rPr>
              <a:t> монастыре относятся к 1620-1630 годам. В 1674  году по повелению царя Алексея Михайловича ему были отведены леса, пашни и луга, объявленные им заповедными.</a:t>
            </a:r>
          </a:p>
        </p:txBody>
      </p:sp>
      <p:sp>
        <p:nvSpPr>
          <p:cNvPr id="3" name="Прямоугольник 2"/>
          <p:cNvSpPr/>
          <p:nvPr/>
        </p:nvSpPr>
        <p:spPr>
          <a:xfrm>
            <a:off x="3131840" y="3140968"/>
            <a:ext cx="2808312" cy="1800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100" dirty="0">
                <a:solidFill>
                  <a:schemeClr val="tx1"/>
                </a:solidFill>
                <a:latin typeface="Arial" pitchFamily="34" charset="0"/>
                <a:cs typeface="Arial" pitchFamily="34" charset="0"/>
              </a:rPr>
              <a:t>В рамках развития туристской инфраструктуры установлена парковочная зона в Частном учреждении «Этнографический музей под открытым небом «Татар </a:t>
            </a:r>
            <a:r>
              <a:rPr lang="ru-RU" sz="1100" dirty="0" err="1">
                <a:solidFill>
                  <a:schemeClr val="tx1"/>
                </a:solidFill>
                <a:latin typeface="Arial" pitchFamily="34" charset="0"/>
                <a:cs typeface="Arial" pitchFamily="34" charset="0"/>
              </a:rPr>
              <a:t>авылы</a:t>
            </a:r>
            <a:r>
              <a:rPr lang="ru-RU" sz="1100" dirty="0">
                <a:solidFill>
                  <a:schemeClr val="tx1"/>
                </a:solidFill>
                <a:latin typeface="Arial" pitchFamily="34" charset="0"/>
                <a:cs typeface="Arial" pitchFamily="34" charset="0"/>
              </a:rPr>
              <a:t>» на сумму 900 тыс. руб., а так же получена финансовая поддержка в размере 150 тыс. руб. по линии Министерства труда, занятости и социальной защиты РТ.</a:t>
            </a:r>
            <a:endParaRPr lang="ru-RU" sz="1100" dirty="0">
              <a:solidFill>
                <a:schemeClr val="tx1"/>
              </a:solidFill>
              <a:effectLst/>
              <a:latin typeface="Arial" pitchFamily="34" charset="0"/>
              <a:cs typeface="Arial" pitchFamily="34" charset="0"/>
            </a:endParaRPr>
          </a:p>
        </p:txBody>
      </p:sp>
      <p:sp>
        <p:nvSpPr>
          <p:cNvPr id="4" name="Прямоугольник 3"/>
          <p:cNvSpPr/>
          <p:nvPr/>
        </p:nvSpPr>
        <p:spPr>
          <a:xfrm>
            <a:off x="3131840" y="5085184"/>
            <a:ext cx="2808312" cy="177281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100" dirty="0">
                <a:solidFill>
                  <a:schemeClr val="tx1"/>
                </a:solidFill>
                <a:latin typeface="Arial" pitchFamily="34" charset="0"/>
                <a:cs typeface="Arial" pitchFamily="34" charset="0"/>
              </a:rPr>
              <a:t>В 1 квартале отчетного года проработана маршрутная карта ЗМР, которая была представлена на международной туристской выставке «</a:t>
            </a:r>
            <a:r>
              <a:rPr lang="en-US" sz="1100" dirty="0">
                <a:solidFill>
                  <a:schemeClr val="tx1"/>
                </a:solidFill>
                <a:latin typeface="Arial" pitchFamily="34" charset="0"/>
                <a:cs typeface="Arial" pitchFamily="34" charset="0"/>
              </a:rPr>
              <a:t>KITS</a:t>
            </a:r>
            <a:r>
              <a:rPr lang="ru-RU" sz="1100" dirty="0">
                <a:solidFill>
                  <a:schemeClr val="tx1"/>
                </a:solidFill>
                <a:latin typeface="Arial" pitchFamily="34" charset="0"/>
                <a:cs typeface="Arial" pitchFamily="34" charset="0"/>
              </a:rPr>
              <a:t>-2014». На всех объектах проработан презентационный материал: фильмы, буклеты, брошюры. Разработан туристический маршрут «Наследие </a:t>
            </a:r>
            <a:r>
              <a:rPr lang="ru-RU" sz="1100" dirty="0" err="1">
                <a:solidFill>
                  <a:schemeClr val="tx1"/>
                </a:solidFill>
                <a:latin typeface="Arial" pitchFamily="34" charset="0"/>
                <a:cs typeface="Arial" pitchFamily="34" charset="0"/>
              </a:rPr>
              <a:t>Каюма</a:t>
            </a:r>
            <a:r>
              <a:rPr lang="ru-RU" sz="1100" dirty="0">
                <a:solidFill>
                  <a:schemeClr val="tx1"/>
                </a:solidFill>
                <a:latin typeface="Arial" pitchFamily="34" charset="0"/>
                <a:cs typeface="Arial" pitchFamily="34" charset="0"/>
              </a:rPr>
              <a:t> </a:t>
            </a:r>
            <a:r>
              <a:rPr lang="ru-RU" sz="1100" dirty="0" err="1">
                <a:solidFill>
                  <a:schemeClr val="tx1"/>
                </a:solidFill>
                <a:latin typeface="Arial" pitchFamily="34" charset="0"/>
                <a:cs typeface="Arial" pitchFamily="34" charset="0"/>
              </a:rPr>
              <a:t>Насыри</a:t>
            </a:r>
            <a:r>
              <a:rPr lang="ru-RU" sz="1100" dirty="0">
                <a:solidFill>
                  <a:schemeClr val="tx1"/>
                </a:solidFill>
                <a:latin typeface="Arial" pitchFamily="34" charset="0"/>
                <a:cs typeface="Arial" pitchFamily="34" charset="0"/>
              </a:rPr>
              <a:t>».</a:t>
            </a:r>
            <a:endParaRPr lang="ru-RU" sz="1100" dirty="0">
              <a:solidFill>
                <a:schemeClr val="tx1"/>
              </a:solidFill>
              <a:effectLst/>
              <a:latin typeface="Arial" pitchFamily="34" charset="0"/>
              <a:cs typeface="Arial" pitchFamily="34" charset="0"/>
            </a:endParaRPr>
          </a:p>
        </p:txBody>
      </p:sp>
      <p:pic>
        <p:nvPicPr>
          <p:cNvPr id="14338" name="Picture 2" descr="\\SERV\Serv Z\Юлия\Сабиночка\святой христофор.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0182" b="10784"/>
          <a:stretch/>
        </p:blipFill>
        <p:spPr bwMode="auto">
          <a:xfrm>
            <a:off x="6156176" y="136817"/>
            <a:ext cx="2736304" cy="3844597"/>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SERV\Serv Z\Юлия\Сабиночка\татар авылы 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701" y="4655602"/>
            <a:ext cx="2744982" cy="1969111"/>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SERV\Serv Z\Юлия\Сабиночка\татар авылы 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116631"/>
            <a:ext cx="2721360" cy="1942483"/>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SERV\Serv Z\Юлия\Сабиночка\ремесленники на свияжске.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67657" y="4041068"/>
            <a:ext cx="2313341" cy="2727814"/>
          </a:xfrm>
          <a:prstGeom prst="rect">
            <a:avLst/>
          </a:prstGeom>
          <a:noFill/>
          <a:extLst>
            <a:ext uri="{909E8E84-426E-40DD-AFC4-6F175D3DCCD1}">
              <a14:hiddenFill xmlns:a14="http://schemas.microsoft.com/office/drawing/2010/main">
                <a:solidFill>
                  <a:srgbClr val="FFFFFF"/>
                </a:solidFill>
              </a14:hiddenFill>
            </a:ext>
          </a:extLst>
        </p:spPr>
      </p:pic>
      <p:pic>
        <p:nvPicPr>
          <p:cNvPr id="14343" name="Picture 7" descr="\\SERV\Serv Z\Юлия\Сабиночка\ачасыры2.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830" y="2348880"/>
            <a:ext cx="2926297" cy="2096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57774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660232" y="0"/>
            <a:ext cx="2483768" cy="148478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Arial" pitchFamily="34" charset="0"/>
                <a:cs typeface="Arial" pitchFamily="34" charset="0"/>
              </a:rPr>
              <a:t>Инфраструктура города.</a:t>
            </a:r>
          </a:p>
          <a:p>
            <a:pPr algn="ctr"/>
            <a:r>
              <a:rPr lang="ru-RU" b="1" dirty="0" smtClean="0">
                <a:solidFill>
                  <a:schemeClr val="tx1"/>
                </a:solidFill>
                <a:latin typeface="Arial" pitchFamily="34" charset="0"/>
                <a:cs typeface="Arial" pitchFamily="34" charset="0"/>
              </a:rPr>
              <a:t>Жилищное строительство.</a:t>
            </a:r>
            <a:endParaRPr lang="ru-RU" b="1" dirty="0">
              <a:solidFill>
                <a:schemeClr val="tx1"/>
              </a:solidFill>
              <a:latin typeface="Arial" pitchFamily="34" charset="0"/>
              <a:cs typeface="Arial" pitchFamily="34" charset="0"/>
            </a:endParaRPr>
          </a:p>
        </p:txBody>
      </p:sp>
      <p:sp>
        <p:nvSpPr>
          <p:cNvPr id="3" name="Прямоугольник 2"/>
          <p:cNvSpPr/>
          <p:nvPr/>
        </p:nvSpPr>
        <p:spPr>
          <a:xfrm>
            <a:off x="6660232" y="1484784"/>
            <a:ext cx="2483768" cy="331236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100" dirty="0">
                <a:solidFill>
                  <a:schemeClr val="tx1"/>
                </a:solidFill>
                <a:latin typeface="Arial" pitchFamily="34" charset="0"/>
                <a:cs typeface="Arial" pitchFamily="34" charset="0"/>
              </a:rPr>
              <a:t>За 2014 год объем работ, выполненных собственными силами предприятий и организаций по договорам строительного подряда, составил 5,8 млрд. руб., что на 19,1% выше уровня предыдущего года (по РТ -100%). Предприятиями и организациями всех форм собственности, а также населением за счет собственных средств, введено 130 тыс. 10 кв. метров жилья, из них по программе социальной ипотеки – 15,1 тыс. кв. м, коммерческое строительство – 46,4 тыс. кв. м, индивидуальное строительство – 68,5 тыс. кв. м. </a:t>
            </a:r>
          </a:p>
        </p:txBody>
      </p:sp>
      <p:sp>
        <p:nvSpPr>
          <p:cNvPr id="4" name="Прямоугольник 3"/>
          <p:cNvSpPr/>
          <p:nvPr/>
        </p:nvSpPr>
        <p:spPr>
          <a:xfrm>
            <a:off x="0" y="4797152"/>
            <a:ext cx="9144000" cy="206084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250" dirty="0">
                <a:solidFill>
                  <a:schemeClr val="tx1"/>
                </a:solidFill>
                <a:latin typeface="Arial" pitchFamily="34" charset="0"/>
                <a:cs typeface="Arial" pitchFamily="34" charset="0"/>
              </a:rPr>
              <a:t>Социальные выплаты (субсидии) на улучшение жилищных условий граждан, проживающих в сельской местности, в том числе молодых семей и молодых специалистов, в рамках реализации федеральной целевой программы «Устойчивое развитие сельских территорий на 2014-2017 годы и на период до 2020 года» в 2014 году составили 42,8 млн</a:t>
            </a:r>
            <a:r>
              <a:rPr lang="ru-RU" sz="1250" dirty="0" smtClean="0">
                <a:solidFill>
                  <a:schemeClr val="tx1"/>
                </a:solidFill>
                <a:latin typeface="Arial" pitchFamily="34" charset="0"/>
                <a:cs typeface="Arial" pitchFamily="34" charset="0"/>
              </a:rPr>
              <a:t>. руб</a:t>
            </a:r>
            <a:r>
              <a:rPr lang="ru-RU" sz="1250" dirty="0">
                <a:solidFill>
                  <a:schemeClr val="tx1"/>
                </a:solidFill>
                <a:latin typeface="Arial" pitchFamily="34" charset="0"/>
                <a:cs typeface="Arial" pitchFamily="34" charset="0"/>
              </a:rPr>
              <a:t>. (45 семей), из них 12,8 млн</a:t>
            </a:r>
            <a:r>
              <a:rPr lang="ru-RU" sz="1250" dirty="0" smtClean="0">
                <a:solidFill>
                  <a:schemeClr val="tx1"/>
                </a:solidFill>
                <a:latin typeface="Arial" pitchFamily="34" charset="0"/>
                <a:cs typeface="Arial" pitchFamily="34" charset="0"/>
              </a:rPr>
              <a:t>. руб</a:t>
            </a:r>
            <a:r>
              <a:rPr lang="ru-RU" sz="1250" dirty="0">
                <a:solidFill>
                  <a:schemeClr val="tx1"/>
                </a:solidFill>
                <a:latin typeface="Arial" pitchFamily="34" charset="0"/>
                <a:cs typeface="Arial" pitchFamily="34" charset="0"/>
              </a:rPr>
              <a:t>. – бюджет РФ, 29,9 млн</a:t>
            </a:r>
            <a:r>
              <a:rPr lang="ru-RU" sz="1250" dirty="0" smtClean="0">
                <a:solidFill>
                  <a:schemeClr val="tx1"/>
                </a:solidFill>
                <a:latin typeface="Arial" pitchFamily="34" charset="0"/>
                <a:cs typeface="Arial" pitchFamily="34" charset="0"/>
              </a:rPr>
              <a:t>. руб</a:t>
            </a:r>
            <a:r>
              <a:rPr lang="ru-RU" sz="1250" dirty="0">
                <a:solidFill>
                  <a:schemeClr val="tx1"/>
                </a:solidFill>
                <a:latin typeface="Arial" pitchFamily="34" charset="0"/>
                <a:cs typeface="Arial" pitchFamily="34" charset="0"/>
              </a:rPr>
              <a:t>. – бюджет РТ:</a:t>
            </a:r>
          </a:p>
          <a:p>
            <a:pPr lvl="0"/>
            <a:r>
              <a:rPr lang="ru-RU" sz="1250" dirty="0" smtClean="0">
                <a:solidFill>
                  <a:schemeClr val="tx1"/>
                </a:solidFill>
                <a:latin typeface="Arial" pitchFamily="34" charset="0"/>
                <a:cs typeface="Arial" pitchFamily="34" charset="0"/>
              </a:rPr>
              <a:t>- на </a:t>
            </a:r>
            <a:r>
              <a:rPr lang="ru-RU" sz="1250" dirty="0">
                <a:solidFill>
                  <a:schemeClr val="tx1"/>
                </a:solidFill>
                <a:latin typeface="Arial" pitchFamily="34" charset="0"/>
                <a:cs typeface="Arial" pitchFamily="34" charset="0"/>
              </a:rPr>
              <a:t>улучшение жилищных условий молодых семей и молодых специалистов в размере 39,1 млн</a:t>
            </a:r>
            <a:r>
              <a:rPr lang="ru-RU" sz="1250" dirty="0" smtClean="0">
                <a:solidFill>
                  <a:schemeClr val="tx1"/>
                </a:solidFill>
                <a:latin typeface="Arial" pitchFamily="34" charset="0"/>
                <a:cs typeface="Arial" pitchFamily="34" charset="0"/>
              </a:rPr>
              <a:t>. руб</a:t>
            </a:r>
            <a:r>
              <a:rPr lang="ru-RU" sz="1250" dirty="0">
                <a:solidFill>
                  <a:schemeClr val="tx1"/>
                </a:solidFill>
                <a:latin typeface="Arial" pitchFamily="34" charset="0"/>
                <a:cs typeface="Arial" pitchFamily="34" charset="0"/>
              </a:rPr>
              <a:t>. (42 семьи);</a:t>
            </a:r>
          </a:p>
          <a:p>
            <a:pPr lvl="0"/>
            <a:r>
              <a:rPr lang="ru-RU" sz="1250" dirty="0" smtClean="0">
                <a:solidFill>
                  <a:schemeClr val="tx1"/>
                </a:solidFill>
                <a:latin typeface="Arial" pitchFamily="34" charset="0"/>
                <a:cs typeface="Arial" pitchFamily="34" charset="0"/>
              </a:rPr>
              <a:t>- на </a:t>
            </a:r>
            <a:r>
              <a:rPr lang="ru-RU" sz="1250" dirty="0">
                <a:solidFill>
                  <a:schemeClr val="tx1"/>
                </a:solidFill>
                <a:latin typeface="Arial" pitchFamily="34" charset="0"/>
                <a:cs typeface="Arial" pitchFamily="34" charset="0"/>
              </a:rPr>
              <a:t>улучшение жилищных условий граждан в размере 3,7 млн</a:t>
            </a:r>
            <a:r>
              <a:rPr lang="ru-RU" sz="1250" dirty="0" smtClean="0">
                <a:solidFill>
                  <a:schemeClr val="tx1"/>
                </a:solidFill>
                <a:latin typeface="Arial" pitchFamily="34" charset="0"/>
                <a:cs typeface="Arial" pitchFamily="34" charset="0"/>
              </a:rPr>
              <a:t>. руб</a:t>
            </a:r>
            <a:r>
              <a:rPr lang="ru-RU" sz="1250" dirty="0">
                <a:solidFill>
                  <a:schemeClr val="tx1"/>
                </a:solidFill>
                <a:latin typeface="Arial" pitchFamily="34" charset="0"/>
                <a:cs typeface="Arial" pitchFamily="34" charset="0"/>
              </a:rPr>
              <a:t>. (3 семьи).</a:t>
            </a:r>
          </a:p>
          <a:p>
            <a:pPr lvl="0"/>
            <a:r>
              <a:rPr lang="ru-RU" sz="1250" dirty="0">
                <a:solidFill>
                  <a:schemeClr val="tx1"/>
                </a:solidFill>
                <a:latin typeface="Arial" pitchFamily="34" charset="0"/>
                <a:cs typeface="Arial" pitchFamily="34" charset="0"/>
              </a:rPr>
              <a:t>В 2014 году за счет средств ЗМР был произведен ремонт и строительство социальных объектов на сумму 313,5 млн. руб., за счет средств РТ – 1 125,8 </a:t>
            </a:r>
            <a:r>
              <a:rPr lang="ru-RU" sz="1250" dirty="0" smtClean="0">
                <a:solidFill>
                  <a:schemeClr val="tx1"/>
                </a:solidFill>
                <a:latin typeface="Arial" pitchFamily="34" charset="0"/>
                <a:cs typeface="Arial" pitchFamily="34" charset="0"/>
              </a:rPr>
              <a:t>млн. руб</a:t>
            </a:r>
            <a:r>
              <a:rPr lang="ru-RU" sz="1250" dirty="0">
                <a:solidFill>
                  <a:schemeClr val="tx1"/>
                </a:solidFill>
                <a:latin typeface="Arial" pitchFamily="34" charset="0"/>
                <a:cs typeface="Arial" pitchFamily="34" charset="0"/>
              </a:rPr>
              <a:t>. Основные объекты капитального ремонта и </a:t>
            </a:r>
            <a:r>
              <a:rPr lang="ru-RU" sz="1250" dirty="0" smtClean="0">
                <a:solidFill>
                  <a:schemeClr val="tx1"/>
                </a:solidFill>
                <a:latin typeface="Arial" pitchFamily="34" charset="0"/>
                <a:cs typeface="Arial" pitchFamily="34" charset="0"/>
              </a:rPr>
              <a:t>строительства </a:t>
            </a:r>
            <a:r>
              <a:rPr lang="ru-RU" sz="1250" dirty="0">
                <a:solidFill>
                  <a:schemeClr val="tx1"/>
                </a:solidFill>
                <a:latin typeface="Arial" pitchFamily="34" charset="0"/>
                <a:cs typeface="Arial" pitchFamily="34" charset="0"/>
              </a:rPr>
              <a:t>приведены в таблице. </a:t>
            </a:r>
          </a:p>
        </p:txBody>
      </p:sp>
      <p:pic>
        <p:nvPicPr>
          <p:cNvPr id="1026" name="Picture 2" descr="C:\Users\User\Desktop\рабочие фотки\виды зеленодольска\фото для 4 этажа\15,, (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017"/>
          <a:stretch/>
        </p:blipFill>
        <p:spPr bwMode="auto">
          <a:xfrm>
            <a:off x="-3855" y="0"/>
            <a:ext cx="6664087" cy="4797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57774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4355976" cy="12687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tx1"/>
                </a:solidFill>
                <a:latin typeface="Arial" pitchFamily="34" charset="0"/>
                <a:cs typeface="Arial" pitchFamily="34" charset="0"/>
              </a:rPr>
              <a:t>Благоустройство стадиона «Авангард» и строительство двух площадок для экстремальных видов спорта (</a:t>
            </a:r>
            <a:r>
              <a:rPr lang="ru-RU" dirty="0" err="1">
                <a:solidFill>
                  <a:schemeClr val="tx1"/>
                </a:solidFill>
                <a:latin typeface="Arial" pitchFamily="34" charset="0"/>
                <a:cs typeface="Arial" pitchFamily="34" charset="0"/>
              </a:rPr>
              <a:t>воркаут</a:t>
            </a:r>
            <a:r>
              <a:rPr lang="ru-RU" dirty="0">
                <a:solidFill>
                  <a:schemeClr val="tx1"/>
                </a:solidFill>
                <a:latin typeface="Arial" pitchFamily="34" charset="0"/>
                <a:cs typeface="Arial" pitchFamily="34" charset="0"/>
              </a:rPr>
              <a:t>, ролики, скейтборд</a:t>
            </a:r>
            <a:r>
              <a:rPr lang="ru-RU" dirty="0" smtClean="0">
                <a:solidFill>
                  <a:schemeClr val="tx1"/>
                </a:solidFill>
                <a:latin typeface="Arial" pitchFamily="34" charset="0"/>
                <a:cs typeface="Arial" pitchFamily="34" charset="0"/>
              </a:rPr>
              <a:t>).</a:t>
            </a:r>
            <a:endParaRPr lang="ru-RU" dirty="0">
              <a:solidFill>
                <a:schemeClr val="tx1"/>
              </a:solidFill>
              <a:latin typeface="Arial" pitchFamily="34" charset="0"/>
              <a:cs typeface="Arial" pitchFamily="34" charset="0"/>
            </a:endParaRPr>
          </a:p>
        </p:txBody>
      </p:sp>
      <p:sp>
        <p:nvSpPr>
          <p:cNvPr id="5" name="Прямоугольник 4"/>
          <p:cNvSpPr/>
          <p:nvPr/>
        </p:nvSpPr>
        <p:spPr>
          <a:xfrm>
            <a:off x="4788024" y="0"/>
            <a:ext cx="4355976" cy="12687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tx1"/>
                </a:solidFill>
                <a:latin typeface="Arial" pitchFamily="34" charset="0"/>
                <a:cs typeface="Arial" pitchFamily="34" charset="0"/>
              </a:rPr>
              <a:t>Ремонт поликлиники №1 Зеленодольской ЦРБ. Объем финансирования составил 3,9 млн. рублей. </a:t>
            </a:r>
          </a:p>
        </p:txBody>
      </p:sp>
      <p:sp>
        <p:nvSpPr>
          <p:cNvPr id="6" name="Прямоугольник 5"/>
          <p:cNvSpPr/>
          <p:nvPr/>
        </p:nvSpPr>
        <p:spPr>
          <a:xfrm>
            <a:off x="4788024" y="5589240"/>
            <a:ext cx="4355976" cy="12687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tx1"/>
                </a:solidFill>
                <a:latin typeface="Arial" pitchFamily="34" charset="0"/>
                <a:cs typeface="Arial" pitchFamily="34" charset="0"/>
              </a:rPr>
              <a:t>Ремонт 7 школ (ООШ №17, </a:t>
            </a:r>
            <a:r>
              <a:rPr lang="ru-RU" dirty="0" err="1">
                <a:solidFill>
                  <a:schemeClr val="tx1"/>
                </a:solidFill>
                <a:latin typeface="Arial" pitchFamily="34" charset="0"/>
                <a:cs typeface="Arial" pitchFamily="34" charset="0"/>
              </a:rPr>
              <a:t>Кургузинская</a:t>
            </a:r>
            <a:r>
              <a:rPr lang="ru-RU" dirty="0">
                <a:solidFill>
                  <a:schemeClr val="tx1"/>
                </a:solidFill>
                <a:latin typeface="Arial" pitchFamily="34" charset="0"/>
                <a:cs typeface="Arial" pitchFamily="34" charset="0"/>
              </a:rPr>
              <a:t> СОШ, Обсерваторская СОШ, ЦДТ, Лицей №14, Лицей №1, Васильевская СОШ №2)</a:t>
            </a:r>
          </a:p>
        </p:txBody>
      </p:sp>
      <p:sp>
        <p:nvSpPr>
          <p:cNvPr id="7" name="Прямоугольник 6"/>
          <p:cNvSpPr/>
          <p:nvPr/>
        </p:nvSpPr>
        <p:spPr>
          <a:xfrm>
            <a:off x="0" y="5589240"/>
            <a:ext cx="4355976" cy="12687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tx1"/>
                </a:solidFill>
                <a:latin typeface="Arial" pitchFamily="34" charset="0"/>
                <a:cs typeface="Arial" pitchFamily="34" charset="0"/>
              </a:rPr>
              <a:t>Капитальный ремонт родильного дома</a:t>
            </a:r>
          </a:p>
        </p:txBody>
      </p:sp>
      <p:pic>
        <p:nvPicPr>
          <p:cNvPr id="2050" name="Picture 2" descr="C:\Users\User\Desktop\рабочие фотки\виды зеленодольска\фото\Изображение 87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76256" y="1412776"/>
            <a:ext cx="2057993" cy="27439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51" name="Picture 3" descr="C:\Users\User\Desktop\авангард.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385079"/>
            <a:ext cx="3296310" cy="21993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52" name="Picture 4" descr="C:\Users\User\Desktop\род дом.jpg"/>
          <p:cNvPicPr>
            <a:picLocks noChangeAspect="1" noChangeArrowheads="1"/>
          </p:cNvPicPr>
          <p:nvPr/>
        </p:nvPicPr>
        <p:blipFill rotWithShape="1">
          <a:blip r:embed="rId4">
            <a:extLst>
              <a:ext uri="{28A0092B-C50C-407E-A947-70E740481C1C}">
                <a14:useLocalDpi xmlns:a14="http://schemas.microsoft.com/office/drawing/2010/main" val="0"/>
              </a:ext>
            </a:extLst>
          </a:blip>
          <a:srcRect l="10710" t="3491" r="12490"/>
          <a:stretch/>
        </p:blipFill>
        <p:spPr bwMode="auto">
          <a:xfrm>
            <a:off x="1417387" y="3196336"/>
            <a:ext cx="2938589" cy="23042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53" name="Picture 5" descr="C:\Users\User\Desktop\шк 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88024" y="3564335"/>
            <a:ext cx="2609817" cy="19332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57774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2339752" cy="105273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Arial" pitchFamily="34" charset="0"/>
                <a:cs typeface="Arial" pitchFamily="34" charset="0"/>
              </a:rPr>
              <a:t>Ремонт и строительство новых дорог</a:t>
            </a:r>
            <a:endParaRPr lang="ru-RU" b="1" dirty="0">
              <a:solidFill>
                <a:schemeClr val="tx1"/>
              </a:solidFill>
              <a:latin typeface="Arial" pitchFamily="34" charset="0"/>
              <a:cs typeface="Arial" pitchFamily="34" charset="0"/>
            </a:endParaRPr>
          </a:p>
        </p:txBody>
      </p:sp>
      <p:sp>
        <p:nvSpPr>
          <p:cNvPr id="3" name="Прямоугольник 2"/>
          <p:cNvSpPr/>
          <p:nvPr/>
        </p:nvSpPr>
        <p:spPr>
          <a:xfrm>
            <a:off x="0" y="1052736"/>
            <a:ext cx="2339752" cy="38884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100" dirty="0">
                <a:solidFill>
                  <a:schemeClr val="tx1"/>
                </a:solidFill>
                <a:latin typeface="Arial" pitchFamily="34" charset="0"/>
                <a:cs typeface="Arial" pitchFamily="34" charset="0"/>
              </a:rPr>
              <a:t>В 2014 году на строительство, капитальный ремонт и содержание автомобильных дорог ЗМР из бюджетов Республики Татарстан и Зеленодольского муниципального района было выделено более 500 млн. руб</a:t>
            </a:r>
            <a:r>
              <a:rPr lang="ru-RU" sz="1100" dirty="0" smtClean="0">
                <a:solidFill>
                  <a:schemeClr val="tx1"/>
                </a:solidFill>
                <a:latin typeface="Arial" pitchFamily="34" charset="0"/>
                <a:cs typeface="Arial" pitchFamily="34" charset="0"/>
              </a:rPr>
              <a:t>.</a:t>
            </a:r>
            <a:r>
              <a:rPr lang="ru-RU" sz="1100" dirty="0">
                <a:solidFill>
                  <a:schemeClr val="tx1"/>
                </a:solidFill>
                <a:latin typeface="Arial" pitchFamily="34" charset="0"/>
                <a:cs typeface="Arial" pitchFamily="34" charset="0"/>
              </a:rPr>
              <a:t> </a:t>
            </a:r>
            <a:endParaRPr lang="ru-RU" sz="1100" dirty="0" smtClean="0">
              <a:solidFill>
                <a:schemeClr val="tx1"/>
              </a:solidFill>
              <a:latin typeface="Arial" pitchFamily="34" charset="0"/>
              <a:cs typeface="Arial" pitchFamily="34" charset="0"/>
            </a:endParaRPr>
          </a:p>
          <a:p>
            <a:pPr algn="just"/>
            <a:r>
              <a:rPr lang="ru-RU" sz="1100" dirty="0" smtClean="0">
                <a:solidFill>
                  <a:schemeClr val="tx1"/>
                </a:solidFill>
                <a:latin typeface="Arial" pitchFamily="34" charset="0"/>
                <a:cs typeface="Arial" pitchFamily="34" charset="0"/>
              </a:rPr>
              <a:t>В </a:t>
            </a:r>
            <a:r>
              <a:rPr lang="ru-RU" sz="1100" dirty="0">
                <a:solidFill>
                  <a:schemeClr val="tx1"/>
                </a:solidFill>
                <a:latin typeface="Arial" pitchFamily="34" charset="0"/>
                <a:cs typeface="Arial" pitchFamily="34" charset="0"/>
              </a:rPr>
              <a:t>2014 году за счет средств муниципального дорожного фонда Зеленодольскому муниципальному району выделено 41,2 млн</a:t>
            </a:r>
            <a:r>
              <a:rPr lang="ru-RU" sz="1100" dirty="0" smtClean="0">
                <a:solidFill>
                  <a:schemeClr val="tx1"/>
                </a:solidFill>
                <a:latin typeface="Arial" pitchFamily="34" charset="0"/>
                <a:cs typeface="Arial" pitchFamily="34" charset="0"/>
              </a:rPr>
              <a:t>. рублей</a:t>
            </a:r>
            <a:r>
              <a:rPr lang="ru-RU" sz="1100" dirty="0">
                <a:solidFill>
                  <a:schemeClr val="tx1"/>
                </a:solidFill>
                <a:latin typeface="Arial" pitchFamily="34" charset="0"/>
                <a:cs typeface="Arial" pitchFamily="34" charset="0"/>
              </a:rPr>
              <a:t>. Данные средства были направлены на асфальтирование улиц города Зеленодольска и крупных сельских поселений района. Всего в рамках данной программы было заасфальтировано 23,6 тыс. кв</a:t>
            </a:r>
            <a:r>
              <a:rPr lang="ru-RU" sz="1100" dirty="0" smtClean="0">
                <a:solidFill>
                  <a:schemeClr val="tx1"/>
                </a:solidFill>
                <a:latin typeface="Arial" pitchFamily="34" charset="0"/>
                <a:cs typeface="Arial" pitchFamily="34" charset="0"/>
              </a:rPr>
              <a:t>. м.</a:t>
            </a:r>
            <a:endParaRPr lang="ru-RU" sz="1100" dirty="0">
              <a:solidFill>
                <a:schemeClr val="tx1"/>
              </a:solidFill>
              <a:latin typeface="Arial" pitchFamily="34" charset="0"/>
              <a:cs typeface="Arial" pitchFamily="34" charset="0"/>
            </a:endParaRPr>
          </a:p>
        </p:txBody>
      </p:sp>
      <p:sp>
        <p:nvSpPr>
          <p:cNvPr id="4" name="Прямоугольник 3"/>
          <p:cNvSpPr/>
          <p:nvPr/>
        </p:nvSpPr>
        <p:spPr>
          <a:xfrm>
            <a:off x="0" y="4941168"/>
            <a:ext cx="9144000" cy="19168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250" dirty="0">
                <a:solidFill>
                  <a:schemeClr val="tx1"/>
                </a:solidFill>
                <a:latin typeface="Arial" pitchFamily="34" charset="0"/>
                <a:cs typeface="Arial" pitchFamily="34" charset="0"/>
              </a:rPr>
              <a:t>По Программе дорожных работ, ежегодно разрабатываемой Министерством транспорта и дорожного хозяйства РТ в 2014 году Зеленодольскому муниципальному району на реконструкцию, содержание автомобильных дорог и мостовых сооружений регионального значения выделено 384,5 млн. руб., в рамках которой:</a:t>
            </a:r>
          </a:p>
          <a:p>
            <a:pPr algn="just"/>
            <a:r>
              <a:rPr lang="ru-RU" sz="1250" dirty="0">
                <a:solidFill>
                  <a:schemeClr val="tx1"/>
                </a:solidFill>
                <a:latin typeface="Arial" pitchFamily="34" charset="0"/>
                <a:cs typeface="Arial" pitchFamily="34" charset="0"/>
              </a:rPr>
              <a:t>- продолжено строительство путепровода через железную дорогу на 758 км станции Зеленый Дол в г. Зеленодольске выделено 200 млн. руб.;</a:t>
            </a:r>
          </a:p>
          <a:p>
            <a:pPr algn="just"/>
            <a:r>
              <a:rPr lang="ru-RU" sz="1250" dirty="0" smtClean="0">
                <a:solidFill>
                  <a:schemeClr val="tx1"/>
                </a:solidFill>
                <a:latin typeface="Arial" pitchFamily="34" charset="0"/>
                <a:cs typeface="Arial" pitchFamily="34" charset="0"/>
              </a:rPr>
              <a:t>- проведен </a:t>
            </a:r>
            <a:r>
              <a:rPr lang="ru-RU" sz="1250" dirty="0">
                <a:solidFill>
                  <a:schemeClr val="tx1"/>
                </a:solidFill>
                <a:latin typeface="Arial" pitchFamily="34" charset="0"/>
                <a:cs typeface="Arial" pitchFamily="34" charset="0"/>
              </a:rPr>
              <a:t>капитальный ремонт автомобильной дороги «Казань-Йошкар-Ола</a:t>
            </a:r>
            <a:r>
              <a:rPr lang="ru-RU" sz="1250" dirty="0" smtClean="0">
                <a:solidFill>
                  <a:schemeClr val="tx1"/>
                </a:solidFill>
                <a:latin typeface="Arial" pitchFamily="34" charset="0"/>
                <a:cs typeface="Arial" pitchFamily="34" charset="0"/>
              </a:rPr>
              <a:t>»- </a:t>
            </a:r>
            <a:r>
              <a:rPr lang="ru-RU" sz="1250" dirty="0">
                <a:solidFill>
                  <a:schemeClr val="tx1"/>
                </a:solidFill>
                <a:latin typeface="Arial" pitchFamily="34" charset="0"/>
                <a:cs typeface="Arial" pitchFamily="34" charset="0"/>
              </a:rPr>
              <a:t>Васильево стоимостью 20 млн. рублей.</a:t>
            </a:r>
          </a:p>
          <a:p>
            <a:pPr algn="just"/>
            <a:r>
              <a:rPr lang="ru-RU" sz="1250" dirty="0">
                <a:solidFill>
                  <a:schemeClr val="tx1"/>
                </a:solidFill>
                <a:latin typeface="Arial" pitchFamily="34" charset="0"/>
                <a:cs typeface="Arial" pitchFamily="34" charset="0"/>
              </a:rPr>
              <a:t>- ремонт автомобильной дороги «Тюрлема – Нурлаты – Бурундуки» (устройство асфальтобетонного покрытия протяженностью 4,0 км) стоимостью 47 млн. руб.</a:t>
            </a:r>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6398" t="35154" r="28857" b="25280"/>
          <a:stretch/>
        </p:blipFill>
        <p:spPr bwMode="auto">
          <a:xfrm>
            <a:off x="5056522" y="0"/>
            <a:ext cx="4058364" cy="268626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descr="C:\Users\User\Desktop\дорога мост.jpg"/>
          <p:cNvPicPr>
            <a:picLocks noChangeAspect="1" noChangeArrowheads="1"/>
          </p:cNvPicPr>
          <p:nvPr/>
        </p:nvPicPr>
        <p:blipFill rotWithShape="1">
          <a:blip r:embed="rId3">
            <a:extLst>
              <a:ext uri="{28A0092B-C50C-407E-A947-70E740481C1C}">
                <a14:useLocalDpi xmlns:a14="http://schemas.microsoft.com/office/drawing/2010/main" val="0"/>
              </a:ext>
            </a:extLst>
          </a:blip>
          <a:srcRect r="18422"/>
          <a:stretch/>
        </p:blipFill>
        <p:spPr bwMode="auto">
          <a:xfrm>
            <a:off x="2339752" y="2686269"/>
            <a:ext cx="6804248" cy="225489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User\Desktop\зд мост.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1991" y="1"/>
            <a:ext cx="2694531" cy="2686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57774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04248" y="0"/>
            <a:ext cx="2339752" cy="119675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Arial" pitchFamily="34" charset="0"/>
                <a:cs typeface="Arial" pitchFamily="34" charset="0"/>
              </a:rPr>
              <a:t>Социальная сфера.</a:t>
            </a:r>
          </a:p>
          <a:p>
            <a:pPr algn="ctr"/>
            <a:r>
              <a:rPr lang="ru-RU" b="1" dirty="0" smtClean="0">
                <a:solidFill>
                  <a:schemeClr val="tx1"/>
                </a:solidFill>
                <a:latin typeface="Arial" pitchFamily="34" charset="0"/>
                <a:cs typeface="Arial" pitchFamily="34" charset="0"/>
              </a:rPr>
              <a:t>Здравоохранение</a:t>
            </a:r>
            <a:endParaRPr lang="ru-RU" b="1" dirty="0">
              <a:solidFill>
                <a:schemeClr val="tx1"/>
              </a:solidFill>
              <a:latin typeface="Arial" pitchFamily="34" charset="0"/>
              <a:cs typeface="Arial" pitchFamily="34" charset="0"/>
            </a:endParaRPr>
          </a:p>
        </p:txBody>
      </p:sp>
      <p:sp>
        <p:nvSpPr>
          <p:cNvPr id="3" name="Прямоугольник 2"/>
          <p:cNvSpPr/>
          <p:nvPr/>
        </p:nvSpPr>
        <p:spPr>
          <a:xfrm>
            <a:off x="6804248" y="1196752"/>
            <a:ext cx="2339752" cy="566124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100" dirty="0">
                <a:solidFill>
                  <a:schemeClr val="tx1"/>
                </a:solidFill>
                <a:latin typeface="Arial" pitchFamily="34" charset="0"/>
                <a:cs typeface="Arial" pitchFamily="34" charset="0"/>
              </a:rPr>
              <a:t>В Зеленодольском муниципальном районе медицинскую помощь оказывают государственное автономное учреждение здравоохранения «Зеленодольская центральная районная больница», в состав которой входят пять филиалов со структурными подразделениями:</a:t>
            </a:r>
          </a:p>
          <a:p>
            <a:pPr algn="just"/>
            <a:r>
              <a:rPr lang="ru-RU" sz="1100" dirty="0">
                <a:solidFill>
                  <a:schemeClr val="tx1"/>
                </a:solidFill>
                <a:latin typeface="Arial" pitchFamily="34" charset="0"/>
                <a:cs typeface="Arial" pitchFamily="34" charset="0"/>
              </a:rPr>
              <a:t>- филиал «Станция скорой медицинской помощи г. Зеленодольска»;</a:t>
            </a:r>
          </a:p>
          <a:p>
            <a:pPr algn="just"/>
            <a:r>
              <a:rPr lang="ru-RU" sz="1100" dirty="0">
                <a:solidFill>
                  <a:schemeClr val="tx1"/>
                </a:solidFill>
                <a:latin typeface="Arial" pitchFamily="34" charset="0"/>
                <a:cs typeface="Arial" pitchFamily="34" charset="0"/>
              </a:rPr>
              <a:t>- филиал «Зеленодольский центр медицинской профилактики»;</a:t>
            </a:r>
          </a:p>
          <a:p>
            <a:pPr algn="just"/>
            <a:r>
              <a:rPr lang="ru-RU" sz="1100" dirty="0">
                <a:solidFill>
                  <a:schemeClr val="tx1"/>
                </a:solidFill>
                <a:latin typeface="Arial" pitchFamily="34" charset="0"/>
                <a:cs typeface="Arial" pitchFamily="34" charset="0"/>
              </a:rPr>
              <a:t>- филиал «Васильевская районная больница»;</a:t>
            </a:r>
          </a:p>
          <a:p>
            <a:pPr algn="just"/>
            <a:r>
              <a:rPr lang="ru-RU" sz="1100" dirty="0">
                <a:solidFill>
                  <a:schemeClr val="tx1"/>
                </a:solidFill>
                <a:latin typeface="Arial" pitchFamily="34" charset="0"/>
                <a:cs typeface="Arial" pitchFamily="34" charset="0"/>
              </a:rPr>
              <a:t>- филиал «</a:t>
            </a:r>
            <a:r>
              <a:rPr lang="ru-RU" sz="1100" dirty="0" err="1">
                <a:solidFill>
                  <a:schemeClr val="tx1"/>
                </a:solidFill>
                <a:latin typeface="Arial" pitchFamily="34" charset="0"/>
                <a:cs typeface="Arial" pitchFamily="34" charset="0"/>
              </a:rPr>
              <a:t>Нурлатская</a:t>
            </a:r>
            <a:r>
              <a:rPr lang="ru-RU" sz="1100" dirty="0">
                <a:solidFill>
                  <a:schemeClr val="tx1"/>
                </a:solidFill>
                <a:latin typeface="Arial" pitchFamily="34" charset="0"/>
                <a:cs typeface="Arial" pitchFamily="34" charset="0"/>
              </a:rPr>
              <a:t> участковая больница»;</a:t>
            </a:r>
          </a:p>
          <a:p>
            <a:pPr algn="just"/>
            <a:r>
              <a:rPr lang="ru-RU" sz="1100" dirty="0">
                <a:solidFill>
                  <a:schemeClr val="tx1"/>
                </a:solidFill>
                <a:latin typeface="Arial" pitchFamily="34" charset="0"/>
                <a:cs typeface="Arial" pitchFamily="34" charset="0"/>
              </a:rPr>
              <a:t>- филиал «Нижне-</a:t>
            </a:r>
            <a:r>
              <a:rPr lang="ru-RU" sz="1100" dirty="0" err="1">
                <a:solidFill>
                  <a:schemeClr val="tx1"/>
                </a:solidFill>
                <a:latin typeface="Arial" pitchFamily="34" charset="0"/>
                <a:cs typeface="Arial" pitchFamily="34" charset="0"/>
              </a:rPr>
              <a:t>Вязовская</a:t>
            </a:r>
            <a:r>
              <a:rPr lang="ru-RU" sz="1100" dirty="0">
                <a:solidFill>
                  <a:schemeClr val="tx1"/>
                </a:solidFill>
                <a:latin typeface="Arial" pitchFamily="34" charset="0"/>
                <a:cs typeface="Arial" pitchFamily="34" charset="0"/>
              </a:rPr>
              <a:t> амбулатория»;</a:t>
            </a:r>
          </a:p>
          <a:p>
            <a:pPr algn="just"/>
            <a:r>
              <a:rPr lang="ru-RU" sz="1100" dirty="0">
                <a:solidFill>
                  <a:schemeClr val="tx1"/>
                </a:solidFill>
                <a:latin typeface="Arial" pitchFamily="34" charset="0"/>
                <a:cs typeface="Arial" pitchFamily="34" charset="0"/>
              </a:rPr>
              <a:t>- 42 фельдшерско-акушерских пункта.</a:t>
            </a:r>
          </a:p>
          <a:p>
            <a:pPr algn="just"/>
            <a:r>
              <a:rPr lang="ru-RU" sz="1100" dirty="0">
                <a:solidFill>
                  <a:schemeClr val="tx1"/>
                </a:solidFill>
                <a:latin typeface="Arial" pitchFamily="34" charset="0"/>
                <a:cs typeface="Arial" pitchFamily="34" charset="0"/>
              </a:rPr>
              <a:t>Специализированную медицинскую помощь оказывали три специализированных филиала республиканских учреждений и коммерческие медицинские центры.</a:t>
            </a:r>
          </a:p>
        </p:txBody>
      </p:sp>
      <p:sp>
        <p:nvSpPr>
          <p:cNvPr id="4" name="Прямоугольник 3"/>
          <p:cNvSpPr/>
          <p:nvPr/>
        </p:nvSpPr>
        <p:spPr>
          <a:xfrm>
            <a:off x="0" y="4941168"/>
            <a:ext cx="6804248" cy="19168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200" dirty="0">
                <a:solidFill>
                  <a:schemeClr val="tx1"/>
                </a:solidFill>
                <a:latin typeface="Arial" pitchFamily="34" charset="0"/>
                <a:cs typeface="Arial" pitchFamily="34" charset="0"/>
              </a:rPr>
              <a:t>Станцией скорой медицинской помощи г</a:t>
            </a:r>
            <a:r>
              <a:rPr lang="ru-RU" sz="1200" dirty="0" smtClean="0">
                <a:solidFill>
                  <a:schemeClr val="tx1"/>
                </a:solidFill>
                <a:latin typeface="Arial" pitchFamily="34" charset="0"/>
                <a:cs typeface="Arial" pitchFamily="34" charset="0"/>
              </a:rPr>
              <a:t>. Зеленодольска </a:t>
            </a:r>
            <a:r>
              <a:rPr lang="ru-RU" sz="1200" dirty="0">
                <a:solidFill>
                  <a:schemeClr val="tx1"/>
                </a:solidFill>
                <a:latin typeface="Arial" pitchFamily="34" charset="0"/>
                <a:cs typeface="Arial" pitchFamily="34" charset="0"/>
              </a:rPr>
              <a:t>и отделениями скорой медицинской помощи обслужено 48 300 вызовов (в среднем 130 вызовов в сутки).</a:t>
            </a:r>
          </a:p>
          <a:p>
            <a:pPr algn="just"/>
            <a:r>
              <a:rPr lang="ru-RU" sz="1200" dirty="0">
                <a:solidFill>
                  <a:schemeClr val="tx1"/>
                </a:solidFill>
                <a:latin typeface="Arial" pitchFamily="34" charset="0"/>
                <a:cs typeface="Arial" pitchFamily="34" charset="0"/>
              </a:rPr>
              <a:t>В районе 42 </a:t>
            </a:r>
            <a:r>
              <a:rPr lang="ru-RU" sz="1200" dirty="0" err="1">
                <a:solidFill>
                  <a:schemeClr val="tx1"/>
                </a:solidFill>
                <a:latin typeface="Arial" pitchFamily="34" charset="0"/>
                <a:cs typeface="Arial" pitchFamily="34" charset="0"/>
              </a:rPr>
              <a:t>ФАПа</a:t>
            </a:r>
            <a:r>
              <a:rPr lang="ru-RU" sz="1200" dirty="0">
                <a:solidFill>
                  <a:schemeClr val="tx1"/>
                </a:solidFill>
                <a:latin typeface="Arial" pitchFamily="34" charset="0"/>
                <a:cs typeface="Arial" pitchFamily="34" charset="0"/>
              </a:rPr>
              <a:t>, которые оказывают медицинскую помощь почти 15000 сельским жителям. Абсолютное число посещений фельдшерами составило 94775 посещения. Население осматривается на глаукому, проводится флюорографическое обследование, цитологические исследования.</a:t>
            </a:r>
          </a:p>
          <a:p>
            <a:pPr algn="just"/>
            <a:r>
              <a:rPr lang="ru-RU" sz="1200" dirty="0">
                <a:solidFill>
                  <a:schemeClr val="tx1"/>
                </a:solidFill>
                <a:latin typeface="Arial" pitchFamily="34" charset="0"/>
                <a:cs typeface="Arial" pitchFamily="34" charset="0"/>
              </a:rPr>
              <a:t>В 2014 году проводилась диспансеризация взрослого населения. План охвата диспансеризацией составлял 25 780 человек. Выполнение 93%.</a:t>
            </a:r>
          </a:p>
          <a:p>
            <a:pPr algn="just"/>
            <a:r>
              <a:rPr lang="ru-RU" sz="1200" dirty="0">
                <a:solidFill>
                  <a:schemeClr val="tx1"/>
                </a:solidFill>
                <a:latin typeface="Arial" pitchFamily="34" charset="0"/>
                <a:cs typeface="Arial" pitchFamily="34" charset="0"/>
              </a:rPr>
              <a:t>Диспансеризацией детей, находящихся в трудной жизненной ситуации охвачено 317 детей и 162 детей, находящихся в стационарных (специализированных закрытых) учреждениях.</a:t>
            </a:r>
          </a:p>
        </p:txBody>
      </p:sp>
      <p:pic>
        <p:nvPicPr>
          <p:cNvPr id="5" name="Рисунок 4" descr="http://zelenodolsk.tatarstan.ru/file/photoreport/print_678141_105108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3995936" cy="3068960"/>
          </a:xfrm>
          <a:prstGeom prst="rect">
            <a:avLst/>
          </a:prstGeom>
          <a:noFill/>
          <a:ln>
            <a:noFill/>
          </a:ln>
        </p:spPr>
      </p:pic>
      <p:pic>
        <p:nvPicPr>
          <p:cNvPr id="4098" name="Picture 2" descr="C:\Users\User\Desktop\больница.jpg"/>
          <p:cNvPicPr>
            <a:picLocks noChangeAspect="1" noChangeArrowheads="1"/>
          </p:cNvPicPr>
          <p:nvPr/>
        </p:nvPicPr>
        <p:blipFill rotWithShape="1">
          <a:blip r:embed="rId3">
            <a:extLst>
              <a:ext uri="{28A0092B-C50C-407E-A947-70E740481C1C}">
                <a14:useLocalDpi xmlns:a14="http://schemas.microsoft.com/office/drawing/2010/main" val="0"/>
              </a:ext>
            </a:extLst>
          </a:blip>
          <a:srcRect l="11014" r="19093"/>
          <a:stretch/>
        </p:blipFill>
        <p:spPr bwMode="auto">
          <a:xfrm>
            <a:off x="3995936" y="-1"/>
            <a:ext cx="2808311" cy="2766919"/>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User\Desktop\больн.jpg"/>
          <p:cNvPicPr>
            <a:picLocks noChangeAspect="1" noChangeArrowheads="1"/>
          </p:cNvPicPr>
          <p:nvPr/>
        </p:nvPicPr>
        <p:blipFill rotWithShape="1">
          <a:blip r:embed="rId4">
            <a:extLst>
              <a:ext uri="{28A0092B-C50C-407E-A947-70E740481C1C}">
                <a14:useLocalDpi xmlns:a14="http://schemas.microsoft.com/office/drawing/2010/main" val="0"/>
              </a:ext>
            </a:extLst>
          </a:blip>
          <a:srcRect t="21849" b="30002"/>
          <a:stretch/>
        </p:blipFill>
        <p:spPr bwMode="auto">
          <a:xfrm>
            <a:off x="0" y="2766918"/>
            <a:ext cx="6804248" cy="2195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57774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03848" y="0"/>
            <a:ext cx="2736304" cy="98072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Arial" pitchFamily="34" charset="0"/>
                <a:cs typeface="Arial" pitchFamily="34" charset="0"/>
              </a:rPr>
              <a:t>Образование</a:t>
            </a:r>
            <a:endParaRPr lang="ru-RU" b="1" dirty="0">
              <a:solidFill>
                <a:schemeClr val="tx1"/>
              </a:solidFill>
              <a:latin typeface="Arial" pitchFamily="34" charset="0"/>
              <a:cs typeface="Arial" pitchFamily="34" charset="0"/>
            </a:endParaRPr>
          </a:p>
        </p:txBody>
      </p:sp>
      <p:sp>
        <p:nvSpPr>
          <p:cNvPr id="3" name="Прямоугольник 2"/>
          <p:cNvSpPr/>
          <p:nvPr/>
        </p:nvSpPr>
        <p:spPr>
          <a:xfrm>
            <a:off x="0" y="0"/>
            <a:ext cx="2736304" cy="278092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100" dirty="0" smtClean="0">
                <a:solidFill>
                  <a:schemeClr val="tx1"/>
                </a:solidFill>
                <a:latin typeface="Arial" pitchFamily="34" charset="0"/>
                <a:cs typeface="Arial" pitchFamily="34" charset="0"/>
              </a:rPr>
              <a:t>В системе образования ЗМР функционируют 52 дошкольных, 43 дневных общеобразовательных учреждений (из них: 4 гимназии, 5 лицеев, 3 школы с углубленным изучением предметов, кадетская школа-интернат, коррекционная школа 8 вида), 2 вечерних (сменных) общеобразовательных школы), 2 учреждения дополнительного образования. Численность учащихся – 14531 человек, в том числе в городе Зеленодольск - 9129, в поселках городского типа – 2159 (Васильево - 1598, </a:t>
            </a:r>
            <a:r>
              <a:rPr lang="ru-RU" sz="1100" dirty="0" err="1" smtClean="0">
                <a:solidFill>
                  <a:schemeClr val="tx1"/>
                </a:solidFill>
                <a:latin typeface="Arial" pitchFamily="34" charset="0"/>
                <a:cs typeface="Arial" pitchFamily="34" charset="0"/>
              </a:rPr>
              <a:t>Н.Вязовые</a:t>
            </a:r>
            <a:r>
              <a:rPr lang="ru-RU" sz="1100" dirty="0" smtClean="0">
                <a:solidFill>
                  <a:schemeClr val="tx1"/>
                </a:solidFill>
                <a:latin typeface="Arial" pitchFamily="34" charset="0"/>
                <a:cs typeface="Arial" pitchFamily="34" charset="0"/>
              </a:rPr>
              <a:t> – 561), в сельской местности – 3243.</a:t>
            </a:r>
          </a:p>
        </p:txBody>
      </p:sp>
      <p:sp>
        <p:nvSpPr>
          <p:cNvPr id="4" name="Прямоугольник 3"/>
          <p:cNvSpPr/>
          <p:nvPr/>
        </p:nvSpPr>
        <p:spPr>
          <a:xfrm>
            <a:off x="3203848" y="1155042"/>
            <a:ext cx="2736304" cy="191391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100" dirty="0">
                <a:solidFill>
                  <a:schemeClr val="tx1"/>
                </a:solidFill>
                <a:latin typeface="Arial" pitchFamily="34" charset="0"/>
                <a:cs typeface="Arial" pitchFamily="34" charset="0"/>
              </a:rPr>
              <a:t>Лучшие индивидуальные результаты ЕГЭ (более 80 баллов) показали 117 выпускников (16,52%) (в 2013г. - 145 выпускников (23,42%). Количество </a:t>
            </a:r>
            <a:r>
              <a:rPr lang="ru-RU" sz="1100" dirty="0" err="1">
                <a:solidFill>
                  <a:schemeClr val="tx1"/>
                </a:solidFill>
                <a:latin typeface="Arial" pitchFamily="34" charset="0"/>
                <a:cs typeface="Arial" pitchFamily="34" charset="0"/>
              </a:rPr>
              <a:t>стобалльников</a:t>
            </a:r>
            <a:r>
              <a:rPr lang="ru-RU" sz="1100" dirty="0">
                <a:solidFill>
                  <a:schemeClr val="tx1"/>
                </a:solidFill>
                <a:latin typeface="Arial" pitchFamily="34" charset="0"/>
                <a:cs typeface="Arial" pitchFamily="34" charset="0"/>
              </a:rPr>
              <a:t> - 3 выпускника (в 2013г. - 11 человек). Количество учащихся, не преодолевших минимальный порог по математике и русскому языку 1 выпускник (в 2013г. – 6 человек).</a:t>
            </a:r>
          </a:p>
        </p:txBody>
      </p:sp>
      <p:sp>
        <p:nvSpPr>
          <p:cNvPr id="6" name="Прямоугольник 5"/>
          <p:cNvSpPr/>
          <p:nvPr/>
        </p:nvSpPr>
        <p:spPr>
          <a:xfrm>
            <a:off x="6407696" y="0"/>
            <a:ext cx="2736304" cy="206084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100" dirty="0">
                <a:solidFill>
                  <a:schemeClr val="tx1"/>
                </a:solidFill>
                <a:latin typeface="Arial" pitchFamily="34" charset="0"/>
                <a:cs typeface="Arial" pitchFamily="34" charset="0"/>
              </a:rPr>
              <a:t>В соответствии с поручением Президента Республики Татарстан</a:t>
            </a:r>
            <a:br>
              <a:rPr lang="ru-RU" sz="1100" dirty="0">
                <a:solidFill>
                  <a:schemeClr val="tx1"/>
                </a:solidFill>
                <a:latin typeface="Arial" pitchFamily="34" charset="0"/>
                <a:cs typeface="Arial" pitchFamily="34" charset="0"/>
              </a:rPr>
            </a:br>
            <a:r>
              <a:rPr lang="ru-RU" sz="1100" dirty="0">
                <a:solidFill>
                  <a:schemeClr val="tx1"/>
                </a:solidFill>
                <a:latin typeface="Arial" pitchFamily="34" charset="0"/>
                <a:cs typeface="Arial" pitchFamily="34" charset="0"/>
              </a:rPr>
              <a:t>Р.Н. </a:t>
            </a:r>
            <a:r>
              <a:rPr lang="ru-RU" sz="1100" dirty="0" err="1">
                <a:solidFill>
                  <a:schemeClr val="tx1"/>
                </a:solidFill>
                <a:latin typeface="Arial" pitchFamily="34" charset="0"/>
                <a:cs typeface="Arial" pitchFamily="34" charset="0"/>
              </a:rPr>
              <a:t>Минниханова</a:t>
            </a:r>
            <a:r>
              <a:rPr lang="ru-RU" sz="1100" dirty="0">
                <a:solidFill>
                  <a:schemeClr val="tx1"/>
                </a:solidFill>
                <a:latin typeface="Arial" pitchFamily="34" charset="0"/>
                <a:cs typeface="Arial" pitchFamily="34" charset="0"/>
              </a:rPr>
              <a:t> в апреле 2014 года в школах г. Зеленодольск начата работа по реализации пилотного проекта «Карта школьника», направленный на обеспечение школьников предоплаченными банковскими картами для возможности оплаты школьного питания</a:t>
            </a:r>
            <a:r>
              <a:rPr lang="ru-RU" sz="1100" dirty="0" smtClean="0">
                <a:solidFill>
                  <a:schemeClr val="tx1"/>
                </a:solidFill>
                <a:latin typeface="Arial" pitchFamily="34" charset="0"/>
                <a:cs typeface="Arial" pitchFamily="34" charset="0"/>
              </a:rPr>
              <a:t>.</a:t>
            </a:r>
          </a:p>
        </p:txBody>
      </p:sp>
      <p:pic>
        <p:nvPicPr>
          <p:cNvPr id="7" name="Рисунок 6" descr="http://sntat.ru/static/attachments/2014/12/13485/720b26728e82dc55248deecd9edcb385__600x430.jpg?1418012235"/>
          <p:cNvPicPr/>
          <p:nvPr/>
        </p:nvPicPr>
        <p:blipFill>
          <a:blip r:embed="rId2">
            <a:extLst>
              <a:ext uri="{28A0092B-C50C-407E-A947-70E740481C1C}">
                <a14:useLocalDpi xmlns:a14="http://schemas.microsoft.com/office/drawing/2010/main" val="0"/>
              </a:ext>
            </a:extLst>
          </a:blip>
          <a:srcRect/>
          <a:stretch>
            <a:fillRect/>
          </a:stretch>
        </p:blipFill>
        <p:spPr bwMode="auto">
          <a:xfrm>
            <a:off x="6407696" y="2204864"/>
            <a:ext cx="2742261" cy="2131917"/>
          </a:xfrm>
          <a:prstGeom prst="rect">
            <a:avLst/>
          </a:prstGeom>
          <a:noFill/>
          <a:ln>
            <a:noFill/>
          </a:ln>
        </p:spPr>
      </p:pic>
      <p:pic>
        <p:nvPicPr>
          <p:cNvPr id="8" name="Рисунок 7" descr="http://kazanfirst.ru/storage/feeds/518527a4aaca916e152df182954faad7.JPG"/>
          <p:cNvPicPr/>
          <p:nvPr/>
        </p:nvPicPr>
        <p:blipFill rotWithShape="1">
          <a:blip r:embed="rId3">
            <a:extLst>
              <a:ext uri="{28A0092B-C50C-407E-A947-70E740481C1C}">
                <a14:useLocalDpi xmlns:a14="http://schemas.microsoft.com/office/drawing/2010/main" val="0"/>
              </a:ext>
            </a:extLst>
          </a:blip>
          <a:srcRect l="42603" t="2691" b="12738"/>
          <a:stretch/>
        </p:blipFill>
        <p:spPr bwMode="auto">
          <a:xfrm>
            <a:off x="6423039" y="4509121"/>
            <a:ext cx="2736304" cy="2348880"/>
          </a:xfrm>
          <a:prstGeom prst="rect">
            <a:avLst/>
          </a:prstGeom>
          <a:noFill/>
          <a:ln>
            <a:noFill/>
          </a:ln>
        </p:spPr>
      </p:pic>
      <p:pic>
        <p:nvPicPr>
          <p:cNvPr id="9" name="Рисунок 8" descr="http://expert.ru/data/public/317419/317427/2.jpg"/>
          <p:cNvPicPr/>
          <p:nvPr/>
        </p:nvPicPr>
        <p:blipFill rotWithShape="1">
          <a:blip r:embed="rId4">
            <a:extLst>
              <a:ext uri="{28A0092B-C50C-407E-A947-70E740481C1C}">
                <a14:useLocalDpi xmlns:a14="http://schemas.microsoft.com/office/drawing/2010/main" val="0"/>
              </a:ext>
            </a:extLst>
          </a:blip>
          <a:srcRect l="10218" r="21015"/>
          <a:stretch/>
        </p:blipFill>
        <p:spPr bwMode="auto">
          <a:xfrm>
            <a:off x="2987824" y="3270822"/>
            <a:ext cx="3299294" cy="3326530"/>
          </a:xfrm>
          <a:prstGeom prst="rect">
            <a:avLst/>
          </a:prstGeom>
          <a:noFill/>
          <a:ln>
            <a:noFill/>
          </a:ln>
        </p:spPr>
      </p:pic>
      <p:pic>
        <p:nvPicPr>
          <p:cNvPr id="10" name="Рисунок 9" descr="http://zelenodolsk.tatarstan.ru/file/photoreport/view_678700_1056490.jpg"/>
          <p:cNvPicPr/>
          <p:nvPr/>
        </p:nvPicPr>
        <p:blipFill rotWithShape="1">
          <a:blip r:embed="rId5">
            <a:extLst>
              <a:ext uri="{28A0092B-C50C-407E-A947-70E740481C1C}">
                <a14:useLocalDpi xmlns:a14="http://schemas.microsoft.com/office/drawing/2010/main" val="0"/>
              </a:ext>
            </a:extLst>
          </a:blip>
          <a:srcRect l="26042" t="10233" b="11645"/>
          <a:stretch/>
        </p:blipFill>
        <p:spPr bwMode="auto">
          <a:xfrm>
            <a:off x="2268" y="4981699"/>
            <a:ext cx="2736304" cy="1876301"/>
          </a:xfrm>
          <a:prstGeom prst="rect">
            <a:avLst/>
          </a:prstGeom>
          <a:noFill/>
          <a:ln>
            <a:noFill/>
          </a:ln>
        </p:spPr>
      </p:pic>
      <p:pic>
        <p:nvPicPr>
          <p:cNvPr id="11" name="Рисунок 10" descr="http://zliceum1.3dn.ru/_nw/0/19825809.jpg"/>
          <p:cNvPicPr/>
          <p:nvPr/>
        </p:nvPicPr>
        <p:blipFill rotWithShape="1">
          <a:blip r:embed="rId6">
            <a:extLst>
              <a:ext uri="{28A0092B-C50C-407E-A947-70E740481C1C}">
                <a14:useLocalDpi xmlns:a14="http://schemas.microsoft.com/office/drawing/2010/main" val="0"/>
              </a:ext>
            </a:extLst>
          </a:blip>
          <a:srcRect l="32842" r="4943"/>
          <a:stretch/>
        </p:blipFill>
        <p:spPr bwMode="auto">
          <a:xfrm>
            <a:off x="163406" y="2904273"/>
            <a:ext cx="2409492" cy="2009142"/>
          </a:xfrm>
          <a:prstGeom prst="rect">
            <a:avLst/>
          </a:prstGeom>
          <a:noFill/>
          <a:ln>
            <a:noFill/>
          </a:ln>
        </p:spPr>
      </p:pic>
    </p:spTree>
    <p:extLst>
      <p:ext uri="{BB962C8B-B14F-4D97-AF65-F5344CB8AC3E}">
        <p14:creationId xmlns:p14="http://schemas.microsoft.com/office/powerpoint/2010/main" val="14957774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2699792" cy="105273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Arial" pitchFamily="34" charset="0"/>
                <a:cs typeface="Arial" pitchFamily="34" charset="0"/>
              </a:rPr>
              <a:t>Культура</a:t>
            </a:r>
            <a:endParaRPr lang="ru-RU" b="1" dirty="0">
              <a:solidFill>
                <a:schemeClr val="tx1"/>
              </a:solidFill>
              <a:latin typeface="Arial" pitchFamily="34" charset="0"/>
              <a:cs typeface="Arial" pitchFamily="34" charset="0"/>
            </a:endParaRPr>
          </a:p>
        </p:txBody>
      </p:sp>
      <p:sp>
        <p:nvSpPr>
          <p:cNvPr id="3" name="Прямоугольник 2"/>
          <p:cNvSpPr/>
          <p:nvPr/>
        </p:nvSpPr>
        <p:spPr>
          <a:xfrm>
            <a:off x="0" y="1052736"/>
            <a:ext cx="2699792" cy="580526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100" dirty="0">
                <a:solidFill>
                  <a:schemeClr val="tx1"/>
                </a:solidFill>
                <a:latin typeface="Arial" pitchFamily="34" charset="0"/>
                <a:cs typeface="Arial" pitchFamily="34" charset="0"/>
              </a:rPr>
              <a:t>В 2014 году услуги населению ЗМР в сфере культуры предоставляли 37 учреждений культурно - досугового типа, 46 филиалов - библиотек Зеленодольской ЦБС, 3 учреждения дополнительного образования (включая 5 филиалов), 3 музея, 1 театрально-зрелищное учреждение «Зеленодольский музыкальный театр», 1 художественная галерея, отдел по </a:t>
            </a:r>
            <a:r>
              <a:rPr lang="ru-RU" sz="1100" dirty="0" err="1">
                <a:solidFill>
                  <a:schemeClr val="tx1"/>
                </a:solidFill>
                <a:latin typeface="Arial" pitchFamily="34" charset="0"/>
                <a:cs typeface="Arial" pitchFamily="34" charset="0"/>
              </a:rPr>
              <a:t>киновидеообслуживанию</a:t>
            </a:r>
            <a:r>
              <a:rPr lang="ru-RU" sz="1100" dirty="0">
                <a:solidFill>
                  <a:schemeClr val="tx1"/>
                </a:solidFill>
                <a:latin typeface="Arial" pitchFamily="34" charset="0"/>
                <a:cs typeface="Arial" pitchFamily="34" charset="0"/>
              </a:rPr>
              <a:t>.</a:t>
            </a:r>
          </a:p>
          <a:p>
            <a:pPr algn="just"/>
            <a:r>
              <a:rPr lang="ru-RU" sz="1100" dirty="0">
                <a:solidFill>
                  <a:schemeClr val="tx1"/>
                </a:solidFill>
                <a:latin typeface="Arial" pitchFamily="34" charset="0"/>
                <a:cs typeface="Arial" pitchFamily="34" charset="0"/>
              </a:rPr>
              <a:t>В 2014 году на базе учреждений культуры проведено 5967 мероприятий – праздники, концерты, акции, конкурсы, спектакли, городские массовые мероприятия, кинопоказы. Этот творческий марафон посетило 756,7 тыс. человек. В ЗМР работает 346 любительских формирований, которые посещают 4652 человека - дети, молодежь, люди среднего и пожилого возраста. 28 коллективов самодеятельного творчества носят почетное звание «народный</a:t>
            </a:r>
            <a:r>
              <a:rPr lang="ru-RU" sz="1100" dirty="0" smtClean="0">
                <a:solidFill>
                  <a:schemeClr val="tx1"/>
                </a:solidFill>
                <a:latin typeface="Arial" pitchFamily="34" charset="0"/>
                <a:cs typeface="Arial" pitchFamily="34" charset="0"/>
              </a:rPr>
              <a:t>».</a:t>
            </a:r>
          </a:p>
          <a:p>
            <a:pPr algn="just"/>
            <a:r>
              <a:rPr lang="ru-RU" sz="1100" dirty="0">
                <a:solidFill>
                  <a:schemeClr val="tx1"/>
                </a:solidFill>
                <a:latin typeface="Arial" pitchFamily="34" charset="0"/>
                <a:cs typeface="Arial" pitchFamily="34" charset="0"/>
              </a:rPr>
              <a:t>Зеленодольская музыкальная школа является не только учебным заведением, но и культурным центром города. Наличие хорошего концертного зала позволяет проводить концерты классической музыки. В течение 2013-2014 учебного года состоялось порядка 60 концертов.</a:t>
            </a:r>
          </a:p>
          <a:p>
            <a:pPr algn="just"/>
            <a:endParaRPr lang="ru-RU" sz="1100" dirty="0">
              <a:solidFill>
                <a:schemeClr val="tx1"/>
              </a:solidFill>
              <a:latin typeface="Arial" pitchFamily="34" charset="0"/>
              <a:cs typeface="Arial" pitchFamily="34" charset="0"/>
            </a:endParaRPr>
          </a:p>
        </p:txBody>
      </p:sp>
      <p:sp>
        <p:nvSpPr>
          <p:cNvPr id="4" name="Прямоугольник 3"/>
          <p:cNvSpPr/>
          <p:nvPr/>
        </p:nvSpPr>
        <p:spPr>
          <a:xfrm>
            <a:off x="2699792" y="5085184"/>
            <a:ext cx="6444208" cy="177281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200" dirty="0">
                <a:solidFill>
                  <a:schemeClr val="tx1"/>
                </a:solidFill>
                <a:latin typeface="Arial" pitchFamily="34" charset="0"/>
                <a:cs typeface="Arial" pitchFamily="34" charset="0"/>
              </a:rPr>
              <a:t>Музеями ЗМР проведено 324 экскурсии, 184 мероприятия, 34 выставки и экспозиции, которые посетили 13320 посетителей. Доходы от платных услуг музеев составили 304,6 тыс. руб.</a:t>
            </a:r>
          </a:p>
          <a:p>
            <a:pPr algn="just"/>
            <a:r>
              <a:rPr lang="ru-RU" sz="1200" dirty="0">
                <a:solidFill>
                  <a:schemeClr val="tx1"/>
                </a:solidFill>
                <a:latin typeface="Arial" pitchFamily="34" charset="0"/>
                <a:cs typeface="Arial" pitchFamily="34" charset="0"/>
              </a:rPr>
              <a:t>В МАУ «Художественной галерея» за отчетный период состоялось 28 выставок, как в выставочном зале, так и за пределами галереи, которые посетили 92,6 тысяч человек, доход от платных услуг составил 368,9 тыс. руб.</a:t>
            </a:r>
          </a:p>
          <a:p>
            <a:pPr algn="just"/>
            <a:r>
              <a:rPr lang="ru-RU" sz="1200" dirty="0">
                <a:solidFill>
                  <a:schemeClr val="tx1"/>
                </a:solidFill>
                <a:latin typeface="Arial" pitchFamily="34" charset="0"/>
                <a:cs typeface="Arial" pitchFamily="34" charset="0"/>
              </a:rPr>
              <a:t>Библиотеки ЦБС обслужили более 46 тысяч человек, книговыдача составила около 1,1 млн. экземпляров, посещений - 425 144.</a:t>
            </a:r>
          </a:p>
        </p:txBody>
      </p:sp>
      <p:pic>
        <p:nvPicPr>
          <p:cNvPr id="6" name="Рисунок 5" descr="http://www.guramdolart.ru/images/photos/w800-489_7.jpg"/>
          <p:cNvPicPr/>
          <p:nvPr/>
        </p:nvPicPr>
        <p:blipFill>
          <a:blip r:embed="rId2">
            <a:extLst>
              <a:ext uri="{28A0092B-C50C-407E-A947-70E740481C1C}">
                <a14:useLocalDpi xmlns:a14="http://schemas.microsoft.com/office/drawing/2010/main" val="0"/>
              </a:ext>
            </a:extLst>
          </a:blip>
          <a:srcRect/>
          <a:stretch>
            <a:fillRect/>
          </a:stretch>
        </p:blipFill>
        <p:spPr bwMode="auto">
          <a:xfrm>
            <a:off x="2699793" y="0"/>
            <a:ext cx="6444208" cy="5085184"/>
          </a:xfrm>
          <a:prstGeom prst="rect">
            <a:avLst/>
          </a:prstGeom>
          <a:noFill/>
          <a:ln>
            <a:noFill/>
          </a:ln>
        </p:spPr>
      </p:pic>
    </p:spTree>
    <p:extLst>
      <p:ext uri="{BB962C8B-B14F-4D97-AF65-F5344CB8AC3E}">
        <p14:creationId xmlns:p14="http://schemas.microsoft.com/office/powerpoint/2010/main" val="14957774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7" y="0"/>
            <a:ext cx="4421493" cy="3124218"/>
          </a:xfrm>
          <a:prstGeom prst="rect">
            <a:avLst/>
          </a:prstGeom>
          <a:solidFill>
            <a:schemeClr val="accent1">
              <a:lumMod val="60000"/>
              <a:lumOff val="40000"/>
              <a:alpha val="50000"/>
            </a:schemeClr>
          </a:solidFill>
          <a:ln>
            <a:noFill/>
          </a:ln>
          <a:effectLst/>
        </p:spPr>
      </p:pic>
      <p:pic>
        <p:nvPicPr>
          <p:cNvPr id="4" name="Рисунок 3" descr="http://bogoroditsk.tulobl.ru/upload/medialibrary/762/P2270001.JPG"/>
          <p:cNvPicPr/>
          <p:nvPr/>
        </p:nvPicPr>
        <p:blipFill>
          <a:blip r:embed="rId3">
            <a:extLst>
              <a:ext uri="{28A0092B-C50C-407E-A947-70E740481C1C}">
                <a14:useLocalDpi xmlns:a14="http://schemas.microsoft.com/office/drawing/2010/main" val="0"/>
              </a:ext>
            </a:extLst>
          </a:blip>
          <a:srcRect/>
          <a:stretch>
            <a:fillRect/>
          </a:stretch>
        </p:blipFill>
        <p:spPr bwMode="auto">
          <a:xfrm>
            <a:off x="4716014" y="0"/>
            <a:ext cx="4427986" cy="3149738"/>
          </a:xfrm>
          <a:prstGeom prst="rect">
            <a:avLst/>
          </a:prstGeom>
          <a:noFill/>
          <a:ln>
            <a:noFill/>
          </a:ln>
        </p:spPr>
      </p:pic>
      <p:pic>
        <p:nvPicPr>
          <p:cNvPr id="5123" name="Picture 3" descr="C:\Users\User\Desktop\рабочие фотки\виды зеленодольска\фото\еще партия\Изображение 946.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728" t="12859" r="10601" b="19904"/>
          <a:stretch/>
        </p:blipFill>
        <p:spPr bwMode="auto">
          <a:xfrm>
            <a:off x="4688707" y="3746994"/>
            <a:ext cx="4455293" cy="3087312"/>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3069048" y="2647199"/>
            <a:ext cx="3239316" cy="477019"/>
          </a:xfrm>
          <a:prstGeom prst="rect">
            <a:avLst/>
          </a:prstGeom>
          <a:solidFill>
            <a:schemeClr val="accent1">
              <a:lumMod val="40000"/>
              <a:lumOff val="60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Arial" pitchFamily="34" charset="0"/>
                <a:cs typeface="Arial" pitchFamily="34" charset="0"/>
              </a:rPr>
              <a:t>Библиотеки</a:t>
            </a:r>
            <a:endParaRPr lang="ru-RU" b="1" dirty="0">
              <a:solidFill>
                <a:schemeClr val="tx1"/>
              </a:solidFill>
              <a:latin typeface="Arial" pitchFamily="34" charset="0"/>
              <a:cs typeface="Arial" pitchFamily="34" charset="0"/>
            </a:endParaRPr>
          </a:p>
        </p:txBody>
      </p:sp>
      <p:sp>
        <p:nvSpPr>
          <p:cNvPr id="9" name="Прямоугольник 8"/>
          <p:cNvSpPr/>
          <p:nvPr/>
        </p:nvSpPr>
        <p:spPr>
          <a:xfrm>
            <a:off x="-13518" y="3124218"/>
            <a:ext cx="4585518" cy="47701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Arial" pitchFamily="34" charset="0"/>
                <a:cs typeface="Arial" pitchFamily="34" charset="0"/>
              </a:rPr>
              <a:t>Музеи</a:t>
            </a:r>
            <a:endParaRPr lang="ru-RU" b="1" dirty="0">
              <a:solidFill>
                <a:schemeClr val="tx1"/>
              </a:solidFill>
              <a:latin typeface="Arial" pitchFamily="34" charset="0"/>
              <a:cs typeface="Arial" pitchFamily="34" charset="0"/>
            </a:endParaRPr>
          </a:p>
        </p:txBody>
      </p:sp>
      <p:sp>
        <p:nvSpPr>
          <p:cNvPr id="10" name="Прямоугольник 9"/>
          <p:cNvSpPr/>
          <p:nvPr/>
        </p:nvSpPr>
        <p:spPr>
          <a:xfrm>
            <a:off x="4572000" y="3124218"/>
            <a:ext cx="4572000" cy="47701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rPr>
              <a:t>Дома Культуры</a:t>
            </a:r>
            <a:endParaRPr lang="ru-RU" b="1" dirty="0">
              <a:solidFill>
                <a:schemeClr val="tx1"/>
              </a:solidFill>
            </a:endParaRPr>
          </a:p>
        </p:txBody>
      </p:sp>
      <p:pic>
        <p:nvPicPr>
          <p:cNvPr id="12" name="Рисунок 11" descr="http://xn----etbbccxeh8aacup.xn--p1ai/images/photos/medium/map432747/obj432747_2.jpg"/>
          <p:cNvPicPr/>
          <p:nvPr/>
        </p:nvPicPr>
        <p:blipFill rotWithShape="1">
          <a:blip r:embed="rId5">
            <a:extLst>
              <a:ext uri="{28A0092B-C50C-407E-A947-70E740481C1C}">
                <a14:useLocalDpi xmlns:a14="http://schemas.microsoft.com/office/drawing/2010/main" val="0"/>
              </a:ext>
            </a:extLst>
          </a:blip>
          <a:srcRect t="8665"/>
          <a:stretch/>
        </p:blipFill>
        <p:spPr bwMode="auto">
          <a:xfrm>
            <a:off x="0" y="3746994"/>
            <a:ext cx="4572000" cy="3111006"/>
          </a:xfrm>
          <a:prstGeom prst="rect">
            <a:avLst/>
          </a:prstGeom>
          <a:noFill/>
          <a:ln>
            <a:noFill/>
          </a:ln>
        </p:spPr>
      </p:pic>
    </p:spTree>
    <p:extLst>
      <p:ext uri="{BB962C8B-B14F-4D97-AF65-F5344CB8AC3E}">
        <p14:creationId xmlns:p14="http://schemas.microsoft.com/office/powerpoint/2010/main" val="14957774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444208" y="0"/>
            <a:ext cx="2699792" cy="83671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Arial" pitchFamily="34" charset="0"/>
                <a:cs typeface="Arial" pitchFamily="34" charset="0"/>
              </a:rPr>
              <a:t>Молодёжь и спорт</a:t>
            </a:r>
            <a:endParaRPr lang="ru-RU" b="1" dirty="0">
              <a:solidFill>
                <a:schemeClr val="tx1"/>
              </a:solidFill>
              <a:latin typeface="Arial" pitchFamily="34" charset="0"/>
              <a:cs typeface="Arial" pitchFamily="34" charset="0"/>
            </a:endParaRPr>
          </a:p>
        </p:txBody>
      </p:sp>
      <p:sp>
        <p:nvSpPr>
          <p:cNvPr id="4" name="Прямоугольник 3"/>
          <p:cNvSpPr/>
          <p:nvPr/>
        </p:nvSpPr>
        <p:spPr>
          <a:xfrm>
            <a:off x="0" y="4797152"/>
            <a:ext cx="9144000" cy="206084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200" dirty="0">
                <a:solidFill>
                  <a:schemeClr val="tx1"/>
                </a:solidFill>
                <a:latin typeface="Arial" pitchFamily="34" charset="0"/>
                <a:cs typeface="Arial" pitchFamily="34" charset="0"/>
              </a:rPr>
              <a:t>В образовательных школах Татарстана введен дополнительный третий час занятий физической культурой - «игровой час», на котором учащиеся играют в футбол, волейбол и другие спортивные игры. В целях дальнейшего развития лыжного спорта в ЗМР, было решено образовать своеобразный «кластер». В нем задействованы базы спортивного комплекса «Маяк» и средней образовательной школы №4, на которых будут действовать отделения лыжного спорта «Детско-юношеской спортивной школы №4». Тесная взаимосвязь данных структур послужит толчком для дальнейшего развития лыжного спорта в Зеленодольске</a:t>
            </a:r>
            <a:r>
              <a:rPr lang="ru-RU" sz="1200" dirty="0" smtClean="0">
                <a:solidFill>
                  <a:schemeClr val="tx1"/>
                </a:solidFill>
                <a:latin typeface="Arial" pitchFamily="34" charset="0"/>
                <a:cs typeface="Arial" pitchFamily="34" charset="0"/>
              </a:rPr>
              <a:t>.</a:t>
            </a:r>
          </a:p>
          <a:p>
            <a:pPr algn="just"/>
            <a:r>
              <a:rPr lang="ru-RU" sz="1200" dirty="0">
                <a:solidFill>
                  <a:schemeClr val="tx1"/>
                </a:solidFill>
                <a:latin typeface="Arial" pitchFamily="34" charset="0"/>
                <a:cs typeface="Arial" pitchFamily="34" charset="0"/>
              </a:rPr>
              <a:t>В ЗМР активно используются существующие спортзалы на базе МБОУ ДОД ДЮСШ для проведения физкультурно-оздоровительной работы с людьми пожилого возраста, ветеранами и инвалидами. В 2014 году около 1,4 тыс. человек с ограниченными возможностями здоровья занимались адаптивной физкультурой и спортом</a:t>
            </a:r>
            <a:r>
              <a:rPr lang="ru-RU" sz="1200" dirty="0" smtClean="0">
                <a:solidFill>
                  <a:schemeClr val="tx1"/>
                </a:solidFill>
                <a:latin typeface="Arial" pitchFamily="34" charset="0"/>
                <a:cs typeface="Arial" pitchFamily="34" charset="0"/>
              </a:rPr>
              <a:t>.</a:t>
            </a:r>
            <a:endParaRPr lang="ru-RU" b="1" dirty="0"/>
          </a:p>
        </p:txBody>
      </p:sp>
      <p:sp>
        <p:nvSpPr>
          <p:cNvPr id="5" name="Прямоугольник 4"/>
          <p:cNvSpPr/>
          <p:nvPr/>
        </p:nvSpPr>
        <p:spPr>
          <a:xfrm>
            <a:off x="6444208" y="836712"/>
            <a:ext cx="2699792" cy="39604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100" dirty="0">
                <a:solidFill>
                  <a:schemeClr val="tx1"/>
                </a:solidFill>
                <a:latin typeface="Arial" pitchFamily="34" charset="0"/>
                <a:cs typeface="Arial" pitchFamily="34" charset="0"/>
              </a:rPr>
              <a:t>В Зеленодольском муниципальном районе функционирует 295 спортивных сооружений (137 - в районе, 158 - в городе), из них 2 стадиона, 1 физкультурно-оздоровительный комплекс, 145 плоскостных сооружений (84- в районе, 61 – в городе), 58 спортивных залов, 1 ледовый Дворец спорта, 1 легкоатлетический манеж, 1 лыжная база, 12 стрелковых тиров (6 – в городе, 6 – в районе), 68 нестандартных спортивных встроено-пристроенных залов, 17 хоккейных коробок, 7 плавательных бассейнов (5 – нестандартных</a:t>
            </a:r>
            <a:r>
              <a:rPr lang="ru-RU" sz="1100" dirty="0" smtClean="0">
                <a:solidFill>
                  <a:schemeClr val="tx1"/>
                </a:solidFill>
                <a:latin typeface="Arial" pitchFamily="34" charset="0"/>
                <a:cs typeface="Arial" pitchFamily="34" charset="0"/>
              </a:rPr>
              <a:t>).</a:t>
            </a:r>
          </a:p>
          <a:p>
            <a:pPr algn="just"/>
            <a:r>
              <a:rPr lang="ru-RU" sz="1100" dirty="0">
                <a:solidFill>
                  <a:schemeClr val="tx1"/>
                </a:solidFill>
                <a:latin typeface="Arial" pitchFamily="34" charset="0"/>
                <a:cs typeface="Arial" pitchFamily="34" charset="0"/>
              </a:rPr>
              <a:t>Общее количество занимающихся физкультурой и спортом в ЗМР составляет более 54 тыс. человек, что составляет 33,68% от общей численности населения ЗМР (цифра превышает показатель индикатора на начало 2014 года на 2,28</a:t>
            </a:r>
            <a:r>
              <a:rPr lang="ru-RU" sz="1100" dirty="0" smtClean="0">
                <a:solidFill>
                  <a:schemeClr val="tx1"/>
                </a:solidFill>
                <a:latin typeface="Arial" pitchFamily="34" charset="0"/>
                <a:cs typeface="Arial" pitchFamily="34" charset="0"/>
              </a:rPr>
              <a:t>%).</a:t>
            </a:r>
            <a:endParaRPr lang="ru-RU" sz="1100" dirty="0">
              <a:solidFill>
                <a:schemeClr val="tx1"/>
              </a:solidFill>
              <a:latin typeface="Arial" pitchFamily="34" charset="0"/>
              <a:cs typeface="Arial" pitchFamily="34" charset="0"/>
            </a:endParaRPr>
          </a:p>
        </p:txBody>
      </p:sp>
      <p:pic>
        <p:nvPicPr>
          <p:cNvPr id="7" name="Рисунок 6" descr="http://sdelanounas.ru/i/e/n/b/f_enByYXZkYS5ydS9tZWRpYS9rMi9pdGVtcy9jYWNoZS9jNTE5NjY1YTkyODU3MTkzNzc3ZjFiMDJjODllZTI2MV9YTC5qcGc_X19pZD00NzE5MA==.jpeg"/>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203848" cy="2708920"/>
          </a:xfrm>
          <a:prstGeom prst="rect">
            <a:avLst/>
          </a:prstGeom>
          <a:noFill/>
          <a:ln>
            <a:noFill/>
          </a:ln>
        </p:spPr>
      </p:pic>
      <p:pic>
        <p:nvPicPr>
          <p:cNvPr id="8" name="Рисунок 7" descr="http://www.xn--80aaa0cvabbnj.xn--p1ai/images/articles/16/volga-12.jpg"/>
          <p:cNvPicPr/>
          <p:nvPr/>
        </p:nvPicPr>
        <p:blipFill>
          <a:blip r:embed="rId3">
            <a:extLst>
              <a:ext uri="{28A0092B-C50C-407E-A947-70E740481C1C}">
                <a14:useLocalDpi xmlns:a14="http://schemas.microsoft.com/office/drawing/2010/main" val="0"/>
              </a:ext>
            </a:extLst>
          </a:blip>
          <a:srcRect/>
          <a:stretch>
            <a:fillRect/>
          </a:stretch>
        </p:blipFill>
        <p:spPr bwMode="auto">
          <a:xfrm>
            <a:off x="1" y="2708920"/>
            <a:ext cx="3203848" cy="2075656"/>
          </a:xfrm>
          <a:prstGeom prst="rect">
            <a:avLst/>
          </a:prstGeom>
          <a:noFill/>
          <a:ln>
            <a:noFill/>
          </a:ln>
        </p:spPr>
      </p:pic>
      <p:pic>
        <p:nvPicPr>
          <p:cNvPr id="1026" name="Picture 2" descr="C:\Users\User\Desktop\волга.jpg"/>
          <p:cNvPicPr>
            <a:picLocks noChangeAspect="1" noChangeArrowheads="1"/>
          </p:cNvPicPr>
          <p:nvPr/>
        </p:nvPicPr>
        <p:blipFill rotWithShape="1">
          <a:blip r:embed="rId4">
            <a:extLst>
              <a:ext uri="{28A0092B-C50C-407E-A947-70E740481C1C}">
                <a14:useLocalDpi xmlns:a14="http://schemas.microsoft.com/office/drawing/2010/main" val="0"/>
              </a:ext>
            </a:extLst>
          </a:blip>
          <a:srcRect l="18534" r="29270"/>
          <a:stretch/>
        </p:blipFill>
        <p:spPr bwMode="auto">
          <a:xfrm>
            <a:off x="3203848" y="0"/>
            <a:ext cx="3240360" cy="4797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57774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http://zdmayak.ru/wp-content/gallery/minspart2013/img_0462.jpg"/>
          <p:cNvPicPr/>
          <p:nvPr/>
        </p:nvPicPr>
        <p:blipFill>
          <a:blip r:embed="rId2">
            <a:extLst>
              <a:ext uri="{28A0092B-C50C-407E-A947-70E740481C1C}">
                <a14:useLocalDpi xmlns:a14="http://schemas.microsoft.com/office/drawing/2010/main" val="0"/>
              </a:ext>
            </a:extLst>
          </a:blip>
          <a:srcRect/>
          <a:stretch>
            <a:fillRect/>
          </a:stretch>
        </p:blipFill>
        <p:spPr bwMode="auto">
          <a:xfrm>
            <a:off x="4499992" y="-1"/>
            <a:ext cx="4644009" cy="2996953"/>
          </a:xfrm>
          <a:prstGeom prst="rect">
            <a:avLst/>
          </a:prstGeom>
          <a:noFill/>
          <a:ln>
            <a:noFill/>
          </a:ln>
        </p:spPr>
      </p:pic>
      <p:pic>
        <p:nvPicPr>
          <p:cNvPr id="4" name="Рисунок 3" descr="http://forum.kazved.ru/uploadimg/99722_4305_IMG_7502.jpg"/>
          <p:cNvPicPr/>
          <p:nvPr/>
        </p:nvPicPr>
        <p:blipFill>
          <a:blip r:embed="rId3">
            <a:extLst>
              <a:ext uri="{28A0092B-C50C-407E-A947-70E740481C1C}">
                <a14:useLocalDpi xmlns:a14="http://schemas.microsoft.com/office/drawing/2010/main" val="0"/>
              </a:ext>
            </a:extLst>
          </a:blip>
          <a:srcRect/>
          <a:stretch>
            <a:fillRect/>
          </a:stretch>
        </p:blipFill>
        <p:spPr bwMode="auto">
          <a:xfrm>
            <a:off x="4499992" y="3861048"/>
            <a:ext cx="4644008" cy="2971324"/>
          </a:xfrm>
          <a:prstGeom prst="rect">
            <a:avLst/>
          </a:prstGeom>
          <a:noFill/>
          <a:ln>
            <a:noFill/>
          </a:ln>
        </p:spPr>
      </p:pic>
      <p:pic>
        <p:nvPicPr>
          <p:cNvPr id="2" name="Picture 2" descr="C:\Users\User\Desktop\рабочие фотки\виды зеленодольска\фото\еще партия\Изображение 257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517" y="1700808"/>
            <a:ext cx="4474475" cy="3432042"/>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683568" y="476672"/>
            <a:ext cx="3024336" cy="5040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Arial" pitchFamily="34" charset="0"/>
                <a:cs typeface="Arial" pitchFamily="34" charset="0"/>
              </a:rPr>
              <a:t>Турниры и праздники</a:t>
            </a:r>
            <a:endParaRPr lang="ru-RU" b="1" dirty="0">
              <a:solidFill>
                <a:schemeClr val="tx1"/>
              </a:solidFill>
              <a:latin typeface="Arial" pitchFamily="34" charset="0"/>
              <a:cs typeface="Arial" pitchFamily="34" charset="0"/>
            </a:endParaRPr>
          </a:p>
        </p:txBody>
      </p:sp>
      <p:sp>
        <p:nvSpPr>
          <p:cNvPr id="6" name="Прямоугольник 5"/>
          <p:cNvSpPr/>
          <p:nvPr/>
        </p:nvSpPr>
        <p:spPr>
          <a:xfrm>
            <a:off x="683568" y="5373216"/>
            <a:ext cx="3024336" cy="129614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Arial" pitchFamily="34" charset="0"/>
                <a:cs typeface="Arial" pitchFamily="34" charset="0"/>
              </a:rPr>
              <a:t>Физкультурно-оздоровительные мероприятия для людей пожилого возраста </a:t>
            </a:r>
            <a:endParaRPr lang="ru-RU" b="1" dirty="0">
              <a:solidFill>
                <a:schemeClr val="tx1"/>
              </a:solidFill>
              <a:latin typeface="Arial" pitchFamily="34" charset="0"/>
              <a:cs typeface="Arial" pitchFamily="34" charset="0"/>
            </a:endParaRPr>
          </a:p>
        </p:txBody>
      </p:sp>
      <p:sp>
        <p:nvSpPr>
          <p:cNvPr id="7" name="Прямоугольник 6"/>
          <p:cNvSpPr/>
          <p:nvPr/>
        </p:nvSpPr>
        <p:spPr>
          <a:xfrm>
            <a:off x="4824028" y="3164801"/>
            <a:ext cx="3995936" cy="5040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Arial" pitchFamily="34" charset="0"/>
                <a:cs typeface="Arial" pitchFamily="34" charset="0"/>
              </a:rPr>
              <a:t>Спортивные мероприятия, эстафеты</a:t>
            </a:r>
            <a:endParaRPr lang="ru-RU" b="1"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09881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2483768" cy="105273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Arial" pitchFamily="34" charset="0"/>
                <a:cs typeface="Arial" pitchFamily="34" charset="0"/>
              </a:rPr>
              <a:t>Молодёжная политика</a:t>
            </a:r>
            <a:endParaRPr lang="ru-RU" b="1" dirty="0">
              <a:solidFill>
                <a:schemeClr val="tx1"/>
              </a:solidFill>
              <a:latin typeface="Arial" pitchFamily="34" charset="0"/>
              <a:cs typeface="Arial" pitchFamily="34" charset="0"/>
            </a:endParaRPr>
          </a:p>
        </p:txBody>
      </p:sp>
      <p:sp>
        <p:nvSpPr>
          <p:cNvPr id="3" name="Прямоугольник 2"/>
          <p:cNvSpPr/>
          <p:nvPr/>
        </p:nvSpPr>
        <p:spPr>
          <a:xfrm>
            <a:off x="0" y="1052736"/>
            <a:ext cx="2483768" cy="580526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400" dirty="0">
                <a:solidFill>
                  <a:schemeClr val="tx1"/>
                </a:solidFill>
                <a:latin typeface="Arial" pitchFamily="34" charset="0"/>
                <a:cs typeface="Arial" pitchFamily="34" charset="0"/>
              </a:rPr>
              <a:t>Работа с молодежью осуществляется через:</a:t>
            </a:r>
          </a:p>
          <a:p>
            <a:pPr algn="just"/>
            <a:r>
              <a:rPr lang="ru-RU" sz="1400" dirty="0">
                <a:solidFill>
                  <a:schemeClr val="tx1"/>
                </a:solidFill>
                <a:latin typeface="Arial" pitchFamily="34" charset="0"/>
                <a:cs typeface="Arial" pitchFamily="34" charset="0"/>
              </a:rPr>
              <a:t>- ВУЗы и </a:t>
            </a:r>
            <a:r>
              <a:rPr lang="ru-RU" sz="1400" dirty="0" err="1">
                <a:solidFill>
                  <a:schemeClr val="tx1"/>
                </a:solidFill>
                <a:latin typeface="Arial" pitchFamily="34" charset="0"/>
                <a:cs typeface="Arial" pitchFamily="34" charset="0"/>
              </a:rPr>
              <a:t>ССУЗы</a:t>
            </a:r>
            <a:r>
              <a:rPr lang="ru-RU" sz="1400" dirty="0">
                <a:solidFill>
                  <a:schemeClr val="tx1"/>
                </a:solidFill>
                <a:latin typeface="Arial" pitchFamily="34" charset="0"/>
                <a:cs typeface="Arial" pitchFamily="34" charset="0"/>
              </a:rPr>
              <a:t>: студенты филиалов КАИ, ИЭУП, студенты Зеленодольского механического колледжа и медицинского училища;</a:t>
            </a:r>
          </a:p>
          <a:p>
            <a:pPr algn="just"/>
            <a:r>
              <a:rPr lang="ru-RU" sz="1400" dirty="0">
                <a:solidFill>
                  <a:schemeClr val="tx1"/>
                </a:solidFill>
                <a:latin typeface="Arial" pitchFamily="34" charset="0"/>
                <a:cs typeface="Arial" pitchFamily="34" charset="0"/>
              </a:rPr>
              <a:t>- заводы: рабочая молодежь заводов им</a:t>
            </a:r>
            <a:r>
              <a:rPr lang="ru-RU" sz="1400" dirty="0" smtClean="0">
                <a:solidFill>
                  <a:schemeClr val="tx1"/>
                </a:solidFill>
                <a:latin typeface="Arial" pitchFamily="34" charset="0"/>
                <a:cs typeface="Arial" pitchFamily="34" charset="0"/>
              </a:rPr>
              <a:t>. Серго</a:t>
            </a:r>
            <a:r>
              <a:rPr lang="ru-RU" sz="1400" dirty="0">
                <a:solidFill>
                  <a:schemeClr val="tx1"/>
                </a:solidFill>
                <a:latin typeface="Arial" pitchFamily="34" charset="0"/>
                <a:cs typeface="Arial" pitchFamily="34" charset="0"/>
              </a:rPr>
              <a:t>, им</a:t>
            </a:r>
            <a:r>
              <a:rPr lang="ru-RU" sz="1400" dirty="0" smtClean="0">
                <a:solidFill>
                  <a:schemeClr val="tx1"/>
                </a:solidFill>
                <a:latin typeface="Arial" pitchFamily="34" charset="0"/>
                <a:cs typeface="Arial" pitchFamily="34" charset="0"/>
              </a:rPr>
              <a:t>. Горького</a:t>
            </a:r>
            <a:r>
              <a:rPr lang="ru-RU" sz="1400" dirty="0">
                <a:solidFill>
                  <a:schemeClr val="tx1"/>
                </a:solidFill>
                <a:latin typeface="Arial" pitchFamily="34" charset="0"/>
                <a:cs typeface="Arial" pitchFamily="34" charset="0"/>
              </a:rPr>
              <a:t>, ЗФЗ, ЗМЗ;</a:t>
            </a:r>
          </a:p>
          <a:p>
            <a:pPr algn="just"/>
            <a:r>
              <a:rPr lang="ru-RU" sz="1400" dirty="0">
                <a:solidFill>
                  <a:schemeClr val="tx1"/>
                </a:solidFill>
                <a:latin typeface="Arial" pitchFamily="34" charset="0"/>
                <a:cs typeface="Arial" pitchFamily="34" charset="0"/>
              </a:rPr>
              <a:t>- Зеленодольское отделение Аграрного молодежного объединения РТ: сельская молодежь;</a:t>
            </a:r>
          </a:p>
          <a:p>
            <a:pPr algn="just"/>
            <a:r>
              <a:rPr lang="ru-RU" sz="1400" dirty="0">
                <a:solidFill>
                  <a:schemeClr val="tx1"/>
                </a:solidFill>
                <a:latin typeface="Arial" pitchFamily="34" charset="0"/>
                <a:cs typeface="Arial" pitchFamily="34" charset="0"/>
              </a:rPr>
              <a:t>- общественные организации «Студенческий Совет ЗМР», ЗСОД «Волга», «Молодая Гвардия», поисковый отряд «Поиск» и т.д.;</a:t>
            </a:r>
          </a:p>
          <a:p>
            <a:pPr algn="just"/>
            <a:r>
              <a:rPr lang="ru-RU" sz="1400" dirty="0">
                <a:solidFill>
                  <a:schemeClr val="tx1"/>
                </a:solidFill>
                <a:latin typeface="Arial" pitchFamily="34" charset="0"/>
                <a:cs typeface="Arial" pitchFamily="34" charset="0"/>
              </a:rPr>
              <a:t>- Объединение молодежных клубов «Исток», которое курирует 24 подростковых клуба по всему </a:t>
            </a:r>
            <a:r>
              <a:rPr lang="ru-RU" sz="1400" dirty="0" smtClean="0">
                <a:solidFill>
                  <a:schemeClr val="tx1"/>
                </a:solidFill>
                <a:latin typeface="Arial" pitchFamily="34" charset="0"/>
                <a:cs typeface="Arial" pitchFamily="34" charset="0"/>
              </a:rPr>
              <a:t>району.</a:t>
            </a:r>
            <a:endParaRPr lang="ru-RU" sz="1400" dirty="0">
              <a:solidFill>
                <a:schemeClr val="tx1"/>
              </a:solidFill>
              <a:latin typeface="Arial" pitchFamily="34" charset="0"/>
              <a:cs typeface="Arial" pitchFamily="34" charset="0"/>
            </a:endParaRPr>
          </a:p>
        </p:txBody>
      </p:sp>
      <p:sp>
        <p:nvSpPr>
          <p:cNvPr id="5" name="Прямоугольник 4"/>
          <p:cNvSpPr/>
          <p:nvPr/>
        </p:nvSpPr>
        <p:spPr>
          <a:xfrm>
            <a:off x="6660232" y="0"/>
            <a:ext cx="2483768" cy="685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400" dirty="0">
                <a:solidFill>
                  <a:schemeClr val="tx1"/>
                </a:solidFill>
                <a:latin typeface="Arial" pitchFamily="34" charset="0"/>
                <a:cs typeface="Arial" pitchFamily="34" charset="0"/>
              </a:rPr>
              <a:t>Из наиболее значимых мероприятий для талантливой и одаренной молодежи Зеленодольска, организованных в 2014 году, можно назвать такие мероприятия, как:</a:t>
            </a:r>
          </a:p>
          <a:p>
            <a:pPr algn="just"/>
            <a:r>
              <a:rPr lang="ru-RU" sz="1400" dirty="0">
                <a:solidFill>
                  <a:schemeClr val="tx1"/>
                </a:solidFill>
                <a:latin typeface="Arial" pitchFamily="34" charset="0"/>
                <a:cs typeface="Arial" pitchFamily="34" charset="0"/>
              </a:rPr>
              <a:t>- Фестиваль </a:t>
            </a:r>
            <a:r>
              <a:rPr lang="ru-RU" sz="1400" dirty="0" smtClean="0">
                <a:solidFill>
                  <a:schemeClr val="tx1"/>
                </a:solidFill>
                <a:latin typeface="Arial" pitchFamily="34" charset="0"/>
                <a:cs typeface="Arial" pitchFamily="34" charset="0"/>
              </a:rPr>
              <a:t>студенческой </a:t>
            </a:r>
            <a:r>
              <a:rPr lang="ru-RU" sz="1400" dirty="0">
                <a:solidFill>
                  <a:schemeClr val="tx1"/>
                </a:solidFill>
                <a:latin typeface="Arial" pitchFamily="34" charset="0"/>
                <a:cs typeface="Arial" pitchFamily="34" charset="0"/>
              </a:rPr>
              <a:t>самодеятельности «Весенняя капель-2014»;</a:t>
            </a:r>
          </a:p>
          <a:p>
            <a:pPr algn="just"/>
            <a:r>
              <a:rPr lang="ru-RU" sz="1400" dirty="0">
                <a:solidFill>
                  <a:schemeClr val="tx1"/>
                </a:solidFill>
                <a:latin typeface="Arial" pitchFamily="34" charset="0"/>
                <a:cs typeface="Arial" pitchFamily="34" charset="0"/>
              </a:rPr>
              <a:t>-Зональный этап Открытого республиканского телевизионного молодежного фестиваля эстрадного искусства «СОЗВЕЗДИЕ - ЙОЛДЫЗЛЫК - 2014»;</a:t>
            </a:r>
          </a:p>
          <a:p>
            <a:pPr algn="just"/>
            <a:r>
              <a:rPr lang="ru-RU" sz="1400" dirty="0">
                <a:solidFill>
                  <a:schemeClr val="tx1"/>
                </a:solidFill>
                <a:latin typeface="Arial" pitchFamily="34" charset="0"/>
                <a:cs typeface="Arial" pitchFamily="34" charset="0"/>
              </a:rPr>
              <a:t>-возрожденные Открытой Зеленодольской лиги КВН среди школьников, студентов и рабочей молодежи. </a:t>
            </a:r>
          </a:p>
          <a:p>
            <a:pPr algn="just"/>
            <a:r>
              <a:rPr lang="ru-RU" sz="1400" dirty="0">
                <a:solidFill>
                  <a:schemeClr val="tx1"/>
                </a:solidFill>
                <a:latin typeface="Arial" pitchFamily="34" charset="0"/>
                <a:cs typeface="Arial" pitchFamily="34" charset="0"/>
              </a:rPr>
              <a:t>Команда КВН «Знакомые лица» приняла участие на Московском открытом фестивале Всероссийской Юниор-Лиги КВН, выиграв звание «Лучшая команда».</a:t>
            </a:r>
          </a:p>
        </p:txBody>
      </p:sp>
      <p:pic>
        <p:nvPicPr>
          <p:cNvPr id="6" name="Рисунок 5" descr="http://ieml.ru/files/u5/prazdniki/kapeel21.JPG"/>
          <p:cNvPicPr/>
          <p:nvPr/>
        </p:nvPicPr>
        <p:blipFill rotWithShape="1">
          <a:blip r:embed="rId2">
            <a:extLst>
              <a:ext uri="{28A0092B-C50C-407E-A947-70E740481C1C}">
                <a14:useLocalDpi xmlns:a14="http://schemas.microsoft.com/office/drawing/2010/main" val="0"/>
              </a:ext>
            </a:extLst>
          </a:blip>
          <a:srcRect t="21437" r="3369" b="7599"/>
          <a:stretch/>
        </p:blipFill>
        <p:spPr bwMode="auto">
          <a:xfrm>
            <a:off x="2483770" y="0"/>
            <a:ext cx="4176462" cy="2280062"/>
          </a:xfrm>
          <a:prstGeom prst="rect">
            <a:avLst/>
          </a:prstGeom>
          <a:noFill/>
          <a:ln>
            <a:noFill/>
          </a:ln>
        </p:spPr>
      </p:pic>
      <p:pic>
        <p:nvPicPr>
          <p:cNvPr id="7170" name="Picture 2" descr="http://zel.ieml.ru/files/up/news/2015/4/geRUGbH4Y3Q.jpg"/>
          <p:cNvPicPr>
            <a:picLocks noChangeAspect="1" noChangeArrowheads="1"/>
          </p:cNvPicPr>
          <p:nvPr/>
        </p:nvPicPr>
        <p:blipFill rotWithShape="1">
          <a:blip r:embed="rId3">
            <a:extLst>
              <a:ext uri="{28A0092B-C50C-407E-A947-70E740481C1C}">
                <a14:useLocalDpi xmlns:a14="http://schemas.microsoft.com/office/drawing/2010/main" val="0"/>
              </a:ext>
            </a:extLst>
          </a:blip>
          <a:srcRect t="17080" r="1076" b="6406"/>
          <a:stretch/>
        </p:blipFill>
        <p:spPr bwMode="auto">
          <a:xfrm>
            <a:off x="2490776" y="4725199"/>
            <a:ext cx="4162449" cy="2157050"/>
          </a:xfrm>
          <a:prstGeom prst="rect">
            <a:avLst/>
          </a:prstGeom>
          <a:noFill/>
          <a:extLst>
            <a:ext uri="{909E8E84-426E-40DD-AFC4-6F175D3DCCD1}">
              <a14:hiddenFill xmlns:a14="http://schemas.microsoft.com/office/drawing/2010/main">
                <a:solidFill>
                  <a:srgbClr val="FFFFFF"/>
                </a:solidFill>
              </a14:hiddenFill>
            </a:ext>
          </a:extLst>
        </p:spPr>
      </p:pic>
      <p:pic>
        <p:nvPicPr>
          <p:cNvPr id="9" name="Рисунок 8" descr="http://photopolygon.com/photo/fit/22/6739/36347.jpg.700"/>
          <p:cNvPicPr/>
          <p:nvPr/>
        </p:nvPicPr>
        <p:blipFill>
          <a:blip r:embed="rId4">
            <a:extLst>
              <a:ext uri="{28A0092B-C50C-407E-A947-70E740481C1C}">
                <a14:useLocalDpi xmlns:a14="http://schemas.microsoft.com/office/drawing/2010/main" val="0"/>
              </a:ext>
            </a:extLst>
          </a:blip>
          <a:srcRect/>
          <a:stretch>
            <a:fillRect/>
          </a:stretch>
        </p:blipFill>
        <p:spPr bwMode="auto">
          <a:xfrm>
            <a:off x="2497783" y="2280062"/>
            <a:ext cx="4162449" cy="2445137"/>
          </a:xfrm>
          <a:prstGeom prst="rect">
            <a:avLst/>
          </a:prstGeom>
          <a:noFill/>
          <a:ln>
            <a:noFill/>
          </a:ln>
        </p:spPr>
      </p:pic>
    </p:spTree>
    <p:extLst>
      <p:ext uri="{BB962C8B-B14F-4D97-AF65-F5344CB8AC3E}">
        <p14:creationId xmlns:p14="http://schemas.microsoft.com/office/powerpoint/2010/main" val="14957774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91672" y="1196752"/>
            <a:ext cx="2952328" cy="38884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400" dirty="0">
                <a:solidFill>
                  <a:schemeClr val="tx1"/>
                </a:solidFill>
                <a:latin typeface="Arial" pitchFamily="34" charset="0"/>
                <a:cs typeface="Arial" pitchFamily="34" charset="0"/>
              </a:rPr>
              <a:t>Росту объема инвестиций способствовала успешная реализация инвестиционных проектов.</a:t>
            </a:r>
          </a:p>
          <a:p>
            <a:pPr algn="just"/>
            <a:r>
              <a:rPr lang="ru-RU" sz="1400" dirty="0">
                <a:solidFill>
                  <a:schemeClr val="tx1"/>
                </a:solidFill>
                <a:latin typeface="Arial" pitchFamily="34" charset="0"/>
                <a:cs typeface="Arial" pitchFamily="34" charset="0"/>
              </a:rPr>
              <a:t>Индустриально-промышленный парк М-7 активно реализует мероприятия по привлечению резидентов и подготовке инфраструктуры. На сегодняшний день размещены производства 14 предприятий</a:t>
            </a:r>
            <a:r>
              <a:rPr lang="ru-RU" sz="1400" dirty="0" smtClean="0">
                <a:solidFill>
                  <a:schemeClr val="tx1"/>
                </a:solidFill>
                <a:latin typeface="Arial" pitchFamily="34" charset="0"/>
                <a:cs typeface="Arial" pitchFamily="34" charset="0"/>
              </a:rPr>
              <a:t>.</a:t>
            </a:r>
          </a:p>
          <a:p>
            <a:pPr algn="ctr"/>
            <a:r>
              <a:rPr lang="ru-RU" sz="1400" b="1" dirty="0" err="1" smtClean="0">
                <a:solidFill>
                  <a:schemeClr val="tx1"/>
                </a:solidFill>
                <a:latin typeface="Arial" pitchFamily="34" charset="0"/>
                <a:cs typeface="Arial" pitchFamily="34" charset="0"/>
              </a:rPr>
              <a:t>Технополис</a:t>
            </a:r>
            <a:r>
              <a:rPr lang="ru-RU" sz="1400" b="1" dirty="0" smtClean="0">
                <a:solidFill>
                  <a:schemeClr val="tx1"/>
                </a:solidFill>
                <a:latin typeface="Arial" pitchFamily="34" charset="0"/>
                <a:cs typeface="Arial" pitchFamily="34" charset="0"/>
              </a:rPr>
              <a:t> </a:t>
            </a:r>
            <a:r>
              <a:rPr lang="ru-RU" sz="1400" b="1" dirty="0">
                <a:solidFill>
                  <a:schemeClr val="tx1"/>
                </a:solidFill>
                <a:latin typeface="Arial" pitchFamily="34" charset="0"/>
                <a:cs typeface="Arial" pitchFamily="34" charset="0"/>
              </a:rPr>
              <a:t>«Новая Тура</a:t>
            </a:r>
            <a:r>
              <a:rPr lang="ru-RU" sz="1400" b="1" dirty="0" smtClean="0">
                <a:solidFill>
                  <a:schemeClr val="tx1"/>
                </a:solidFill>
                <a:latin typeface="Arial" pitchFamily="34" charset="0"/>
                <a:cs typeface="Arial" pitchFamily="34" charset="0"/>
              </a:rPr>
              <a:t>».</a:t>
            </a:r>
          </a:p>
          <a:p>
            <a:pPr algn="ctr"/>
            <a:r>
              <a:rPr lang="ru-RU" sz="1400" b="1" dirty="0" err="1">
                <a:solidFill>
                  <a:schemeClr val="tx1"/>
                </a:solidFill>
                <a:latin typeface="Arial" pitchFamily="34" charset="0"/>
                <a:cs typeface="Arial" pitchFamily="34" charset="0"/>
              </a:rPr>
              <a:t>Свияжский</a:t>
            </a:r>
            <a:r>
              <a:rPr lang="ru-RU" sz="1400" b="1" dirty="0">
                <a:solidFill>
                  <a:schemeClr val="tx1"/>
                </a:solidFill>
                <a:latin typeface="Arial" pitchFamily="34" charset="0"/>
                <a:cs typeface="Arial" pitchFamily="34" charset="0"/>
              </a:rPr>
              <a:t> межрегиональный </a:t>
            </a:r>
            <a:r>
              <a:rPr lang="ru-RU" sz="1400" b="1" dirty="0" err="1">
                <a:solidFill>
                  <a:schemeClr val="tx1"/>
                </a:solidFill>
                <a:latin typeface="Arial" pitchFamily="34" charset="0"/>
                <a:cs typeface="Arial" pitchFamily="34" charset="0"/>
              </a:rPr>
              <a:t>мультимодальный</a:t>
            </a:r>
            <a:r>
              <a:rPr lang="ru-RU" sz="1400" b="1" dirty="0">
                <a:solidFill>
                  <a:schemeClr val="tx1"/>
                </a:solidFill>
                <a:latin typeface="Arial" pitchFamily="34" charset="0"/>
                <a:cs typeface="Arial" pitchFamily="34" charset="0"/>
              </a:rPr>
              <a:t> логистический </a:t>
            </a:r>
            <a:r>
              <a:rPr lang="ru-RU" sz="1400" b="1" dirty="0" smtClean="0">
                <a:solidFill>
                  <a:schemeClr val="tx1"/>
                </a:solidFill>
                <a:latin typeface="Arial" pitchFamily="34" charset="0"/>
                <a:cs typeface="Arial" pitchFamily="34" charset="0"/>
              </a:rPr>
              <a:t>центр.</a:t>
            </a:r>
          </a:p>
          <a:p>
            <a:pPr algn="ctr"/>
            <a:r>
              <a:rPr lang="ru-RU" sz="1400" b="1" dirty="0">
                <a:solidFill>
                  <a:schemeClr val="tx1"/>
                </a:solidFill>
                <a:latin typeface="Arial" pitchFamily="34" charset="0"/>
                <a:cs typeface="Arial" pitchFamily="34" charset="0"/>
              </a:rPr>
              <a:t>Р</a:t>
            </a:r>
            <a:r>
              <a:rPr lang="ru-RU" sz="1400" b="1" dirty="0" smtClean="0">
                <a:solidFill>
                  <a:schemeClr val="tx1"/>
                </a:solidFill>
                <a:latin typeface="Arial" pitchFamily="34" charset="0"/>
                <a:cs typeface="Arial" pitchFamily="34" charset="0"/>
              </a:rPr>
              <a:t>аспределительный </a:t>
            </a:r>
            <a:r>
              <a:rPr lang="ru-RU" sz="1400" b="1" dirty="0">
                <a:solidFill>
                  <a:schemeClr val="tx1"/>
                </a:solidFill>
                <a:latin typeface="Arial" pitchFamily="34" charset="0"/>
                <a:cs typeface="Arial" pitchFamily="34" charset="0"/>
              </a:rPr>
              <a:t>центр ЗАО «Тандер</a:t>
            </a:r>
            <a:r>
              <a:rPr lang="ru-RU" sz="1400" b="1" dirty="0" smtClean="0">
                <a:solidFill>
                  <a:schemeClr val="tx1"/>
                </a:solidFill>
                <a:latin typeface="Arial" pitchFamily="34" charset="0"/>
                <a:cs typeface="Arial" pitchFamily="34" charset="0"/>
              </a:rPr>
              <a:t>».</a:t>
            </a:r>
            <a:endParaRPr lang="ru-RU" sz="1400" b="1" dirty="0">
              <a:solidFill>
                <a:schemeClr val="tx1"/>
              </a:solidFill>
              <a:latin typeface="Arial" pitchFamily="34" charset="0"/>
              <a:cs typeface="Arial" pitchFamily="34" charset="0"/>
            </a:endParaRPr>
          </a:p>
        </p:txBody>
      </p:sp>
      <p:sp>
        <p:nvSpPr>
          <p:cNvPr id="3" name="Прямоугольник 2"/>
          <p:cNvSpPr/>
          <p:nvPr/>
        </p:nvSpPr>
        <p:spPr>
          <a:xfrm>
            <a:off x="6191672" y="0"/>
            <a:ext cx="2952328" cy="119675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Arial" pitchFamily="34" charset="0"/>
                <a:cs typeface="Arial" pitchFamily="34" charset="0"/>
              </a:rPr>
              <a:t>Инвестиционная привлекательность.</a:t>
            </a:r>
          </a:p>
          <a:p>
            <a:pPr algn="ctr"/>
            <a:r>
              <a:rPr lang="ru-RU" b="1" dirty="0" smtClean="0">
                <a:solidFill>
                  <a:schemeClr val="tx1"/>
                </a:solidFill>
                <a:latin typeface="Arial" pitchFamily="34" charset="0"/>
                <a:cs typeface="Arial" pitchFamily="34" charset="0"/>
              </a:rPr>
              <a:t>Инвестиции.</a:t>
            </a:r>
            <a:endParaRPr lang="ru-RU" b="1" dirty="0">
              <a:solidFill>
                <a:schemeClr val="tx1"/>
              </a:solidFill>
              <a:latin typeface="Arial" pitchFamily="34" charset="0"/>
              <a:cs typeface="Arial" pitchFamily="34" charset="0"/>
            </a:endParaRPr>
          </a:p>
        </p:txBody>
      </p:sp>
      <p:pic>
        <p:nvPicPr>
          <p:cNvPr id="9218" name="Picture 2" descr="C:\Users\User\Desktop\картинки для буклета\свияжск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6" y="2222283"/>
            <a:ext cx="6180957" cy="4635718"/>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C:\Users\User\Desktop\тура.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0300" y="5098184"/>
            <a:ext cx="3412108" cy="1844824"/>
          </a:xfrm>
          <a:prstGeom prst="rect">
            <a:avLst/>
          </a:prstGeom>
          <a:noFill/>
          <a:extLst>
            <a:ext uri="{909E8E84-426E-40DD-AFC4-6F175D3DCCD1}">
              <a14:hiddenFill xmlns:a14="http://schemas.microsoft.com/office/drawing/2010/main">
                <a:solidFill>
                  <a:srgbClr val="FFFFFF"/>
                </a:solidFill>
              </a14:hiddenFill>
            </a:ext>
          </a:extLst>
        </p:spPr>
      </p:pic>
      <p:pic>
        <p:nvPicPr>
          <p:cNvPr id="9221" name="Picture 5" descr="C:\Users\User\Desktop\тандер 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19" y="0"/>
            <a:ext cx="3100374" cy="2609155"/>
          </a:xfrm>
          <a:prstGeom prst="rect">
            <a:avLst/>
          </a:prstGeom>
          <a:noFill/>
          <a:extLst>
            <a:ext uri="{909E8E84-426E-40DD-AFC4-6F175D3DCCD1}">
              <a14:hiddenFill xmlns:a14="http://schemas.microsoft.com/office/drawing/2010/main">
                <a:solidFill>
                  <a:srgbClr val="FFFFFF"/>
                </a:solidFill>
              </a14:hiddenFill>
            </a:ext>
          </a:extLst>
        </p:spPr>
      </p:pic>
      <p:pic>
        <p:nvPicPr>
          <p:cNvPr id="9219" name="Picture 3" descr="C:\Users\User\Desktop\тура 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9793" y="0"/>
            <a:ext cx="3483342" cy="3632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57774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User\Desktop\гар фонд.jpg"/>
          <p:cNvPicPr>
            <a:picLocks noChangeAspect="1" noChangeArrowheads="1"/>
          </p:cNvPicPr>
          <p:nvPr/>
        </p:nvPicPr>
        <p:blipFill rotWithShape="1">
          <a:blip r:embed="rId2">
            <a:extLst>
              <a:ext uri="{28A0092B-C50C-407E-A947-70E740481C1C}">
                <a14:useLocalDpi xmlns:a14="http://schemas.microsoft.com/office/drawing/2010/main" val="0"/>
              </a:ext>
            </a:extLst>
          </a:blip>
          <a:srcRect t="19095" b="16232"/>
          <a:stretch/>
        </p:blipFill>
        <p:spPr bwMode="auto">
          <a:xfrm>
            <a:off x="4556776" y="2900920"/>
            <a:ext cx="4587224" cy="1392177"/>
          </a:xfrm>
          <a:prstGeom prst="rect">
            <a:avLst/>
          </a:prstGeom>
          <a:noFill/>
          <a:extLst>
            <a:ext uri="{909E8E84-426E-40DD-AFC4-6F175D3DCCD1}">
              <a14:hiddenFill xmlns:a14="http://schemas.microsoft.com/office/drawing/2010/main">
                <a:solidFill>
                  <a:srgbClr val="FFFFFF"/>
                </a:solidFill>
              </a14:hiddenFill>
            </a:ext>
          </a:extLst>
        </p:spPr>
      </p:pic>
      <p:pic>
        <p:nvPicPr>
          <p:cNvPr id="10243" name="Picture 3" descr="C:\Users\User\Desktop\fon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95736" y="2900921"/>
            <a:ext cx="2404162" cy="1356348"/>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C:\Users\User\Desktop\Лиз грант.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5736" y="0"/>
            <a:ext cx="3080370" cy="2900920"/>
          </a:xfrm>
          <a:prstGeom prst="rect">
            <a:avLst/>
          </a:prstGeom>
          <a:noFill/>
          <a:extLst>
            <a:ext uri="{909E8E84-426E-40DD-AFC4-6F175D3DCCD1}">
              <a14:hiddenFill xmlns:a14="http://schemas.microsoft.com/office/drawing/2010/main">
                <a:solidFill>
                  <a:srgbClr val="FFFFFF"/>
                </a:solidFill>
              </a14:hiddenFill>
            </a:ext>
          </a:extLst>
        </p:spPr>
      </p:pic>
      <p:pic>
        <p:nvPicPr>
          <p:cNvPr id="10245" name="Picture 5" descr="C:\Users\User\Desktop\мин эк.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76106" y="0"/>
            <a:ext cx="3867894" cy="290092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195736" y="4293096"/>
            <a:ext cx="6948264" cy="256490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200" dirty="0">
                <a:solidFill>
                  <a:schemeClr val="tx1"/>
                </a:solidFill>
                <a:latin typeface="Arial" pitchFamily="34" charset="0"/>
                <a:cs typeface="Arial" pitchFamily="34" charset="0"/>
              </a:rPr>
              <a:t>Ведется активная работа в направлении поддержки и развития малого и среднего предпринимательства Республики Татарстан. Расширены формы поддержки субъектов малого и среднего предпринимательства, среди них программы от Министерства экономики РТ:</a:t>
            </a:r>
          </a:p>
          <a:p>
            <a:r>
              <a:rPr lang="ru-RU" sz="1200" dirty="0">
                <a:solidFill>
                  <a:schemeClr val="tx1"/>
                </a:solidFill>
                <a:latin typeface="Arial" pitchFamily="34" charset="0"/>
                <a:cs typeface="Arial" pitchFamily="34" charset="0"/>
              </a:rPr>
              <a:t>-Лизинг-Грант (фонд 1 этапа программы 200 млн. руб.);</a:t>
            </a:r>
          </a:p>
          <a:p>
            <a:r>
              <a:rPr lang="ru-RU" sz="1200" dirty="0">
                <a:solidFill>
                  <a:schemeClr val="tx1"/>
                </a:solidFill>
                <a:latin typeface="Arial" pitchFamily="34" charset="0"/>
                <a:cs typeface="Arial" pitchFamily="34" charset="0"/>
              </a:rPr>
              <a:t>-Субсидирование затрат на приобретение оборудования 50/50(максимальный размер поддержки 5 млн. руб.);</a:t>
            </a:r>
          </a:p>
          <a:p>
            <a:r>
              <a:rPr lang="ru-RU" sz="1200" dirty="0">
                <a:solidFill>
                  <a:schemeClr val="tx1"/>
                </a:solidFill>
                <a:latin typeface="Arial" pitchFamily="34" charset="0"/>
                <a:cs typeface="Arial" pitchFamily="34" charset="0"/>
              </a:rPr>
              <a:t>-Субсидирование процентов по кредитам (планируемый фонд 50 млн. рублей);</a:t>
            </a:r>
          </a:p>
          <a:p>
            <a:r>
              <a:rPr lang="ru-RU" sz="1200" dirty="0">
                <a:solidFill>
                  <a:schemeClr val="tx1"/>
                </a:solidFill>
                <a:latin typeface="Arial" pitchFamily="34" charset="0"/>
                <a:cs typeface="Arial" pitchFamily="34" charset="0"/>
              </a:rPr>
              <a:t>-Выдача </a:t>
            </a:r>
            <a:r>
              <a:rPr lang="ru-RU" sz="1200" dirty="0" err="1">
                <a:solidFill>
                  <a:schemeClr val="tx1"/>
                </a:solidFill>
                <a:latin typeface="Arial" pitchFamily="34" charset="0"/>
                <a:cs typeface="Arial" pitchFamily="34" charset="0"/>
              </a:rPr>
              <a:t>микрозаймов</a:t>
            </a:r>
            <a:r>
              <a:rPr lang="ru-RU" sz="1200" dirty="0">
                <a:solidFill>
                  <a:schemeClr val="tx1"/>
                </a:solidFill>
                <a:latin typeface="Arial" pitchFamily="34" charset="0"/>
                <a:cs typeface="Arial" pitchFamily="34" charset="0"/>
              </a:rPr>
              <a:t> Фондом финансовой поддержки (получатели - субъекты малого и среднего предпринимательства, занятые в приоритетных отраслях экономики. Максимальная сумма займа- 1 млн. руб. по 10% годовых);</a:t>
            </a:r>
          </a:p>
          <a:p>
            <a:r>
              <a:rPr lang="ru-RU" sz="1200" dirty="0">
                <a:solidFill>
                  <a:schemeClr val="tx1"/>
                </a:solidFill>
                <a:latin typeface="Arial" pitchFamily="34" charset="0"/>
                <a:cs typeface="Arial" pitchFamily="34" charset="0"/>
              </a:rPr>
              <a:t>-Выдача поручительств Гарантийного фонда РТ (капитализация фонда составляет более 713 млн. руб.).</a:t>
            </a:r>
          </a:p>
        </p:txBody>
      </p:sp>
      <p:sp>
        <p:nvSpPr>
          <p:cNvPr id="3" name="Прямоугольник 2"/>
          <p:cNvSpPr/>
          <p:nvPr/>
        </p:nvSpPr>
        <p:spPr>
          <a:xfrm>
            <a:off x="0" y="1268760"/>
            <a:ext cx="2195736" cy="55892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100" dirty="0">
                <a:solidFill>
                  <a:schemeClr val="tx1"/>
                </a:solidFill>
                <a:latin typeface="Arial" pitchFamily="34" charset="0"/>
                <a:cs typeface="Arial" pitchFamily="34" charset="0"/>
              </a:rPr>
              <a:t>На территории Зеленодольского муниципального района зарегистрировано 4854 субъекта малого предпринимательства, из них 1033 единиц являются экономически активными предприятиями, на которых трудятся 6,5 тыс. человек. Средняя заработная плата на малых предприятиях увеличилась по сравнению с соответствующим периодом прошлого года на 16% и составила 21 106,4 руб. Доля малых предприятий в обороте всех предприятий ЗМР составляет 24,9%.</a:t>
            </a:r>
          </a:p>
          <a:p>
            <a:pPr algn="just"/>
            <a:r>
              <a:rPr lang="ru-RU" sz="1100" dirty="0">
                <a:solidFill>
                  <a:schemeClr val="tx1"/>
                </a:solidFill>
                <a:latin typeface="Arial" pitchFamily="34" charset="0"/>
                <a:cs typeface="Arial" pitchFamily="34" charset="0"/>
              </a:rPr>
              <a:t>На налоговом учете состоит 3185 индивидуальных предпринимателя, что на 92 ИП больше, чем в прошлом году. </a:t>
            </a:r>
            <a:endParaRPr lang="ru-RU" sz="1100" dirty="0" smtClean="0">
              <a:solidFill>
                <a:schemeClr val="tx1"/>
              </a:solidFill>
              <a:latin typeface="Arial" pitchFamily="34" charset="0"/>
              <a:cs typeface="Arial" pitchFamily="34" charset="0"/>
            </a:endParaRPr>
          </a:p>
          <a:p>
            <a:pPr algn="just"/>
            <a:r>
              <a:rPr lang="ru-RU" sz="1100" dirty="0" smtClean="0">
                <a:solidFill>
                  <a:schemeClr val="tx1"/>
                </a:solidFill>
                <a:latin typeface="Arial" pitchFamily="34" charset="0"/>
                <a:cs typeface="Arial" pitchFamily="34" charset="0"/>
              </a:rPr>
              <a:t>Сумма </a:t>
            </a:r>
            <a:r>
              <a:rPr lang="ru-RU" sz="1100" dirty="0">
                <a:solidFill>
                  <a:schemeClr val="tx1"/>
                </a:solidFill>
                <a:latin typeface="Arial" pitchFamily="34" charset="0"/>
                <a:cs typeface="Arial" pitchFamily="34" charset="0"/>
              </a:rPr>
              <a:t>налоговых поступлений в местный бюджет от субъектов малого предпринимательства за 2014 год составила 221,6 млн. рублей </a:t>
            </a:r>
            <a:r>
              <a:rPr lang="ru-RU" sz="1100" i="1" dirty="0">
                <a:solidFill>
                  <a:schemeClr val="tx1"/>
                </a:solidFill>
                <a:latin typeface="Arial" pitchFamily="34" charset="0"/>
                <a:cs typeface="Arial" pitchFamily="34" charset="0"/>
              </a:rPr>
              <a:t>(темп 91,5%)</a:t>
            </a:r>
            <a:r>
              <a:rPr lang="ru-RU" sz="1100" dirty="0">
                <a:solidFill>
                  <a:schemeClr val="tx1"/>
                </a:solidFill>
                <a:latin typeface="Arial" pitchFamily="34" charset="0"/>
                <a:cs typeface="Arial" pitchFamily="34" charset="0"/>
              </a:rPr>
              <a:t> или 17,3% от всех налоговых поступлений в местный бюджет. </a:t>
            </a:r>
          </a:p>
        </p:txBody>
      </p:sp>
      <p:sp>
        <p:nvSpPr>
          <p:cNvPr id="2" name="Прямоугольник 1"/>
          <p:cNvSpPr/>
          <p:nvPr/>
        </p:nvSpPr>
        <p:spPr>
          <a:xfrm>
            <a:off x="0" y="0"/>
            <a:ext cx="2195736" cy="12687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Arial" pitchFamily="34" charset="0"/>
                <a:cs typeface="Arial" pitchFamily="34" charset="0"/>
              </a:rPr>
              <a:t>Малый бизнес. Поддержка МСБ</a:t>
            </a:r>
            <a:endParaRPr lang="ru-RU" b="1"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40905156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User\Desktop\М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57192"/>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24285" y="11488"/>
            <a:ext cx="2411760" cy="980728"/>
          </a:xfrm>
          <a:prstGeom prst="rect">
            <a:avLst/>
          </a:prstGeom>
          <a:solidFill>
            <a:schemeClr val="bg2">
              <a:alpha val="4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Arial" pitchFamily="34" charset="0"/>
                <a:cs typeface="Arial" pitchFamily="34" charset="0"/>
              </a:rPr>
              <a:t>Инвестиционные проекты</a:t>
            </a:r>
            <a:endParaRPr lang="ru-RU" b="1" dirty="0">
              <a:solidFill>
                <a:schemeClr val="tx1"/>
              </a:solidFill>
              <a:latin typeface="Arial" pitchFamily="34" charset="0"/>
              <a:cs typeface="Arial" pitchFamily="34" charset="0"/>
            </a:endParaRPr>
          </a:p>
        </p:txBody>
      </p:sp>
      <p:sp>
        <p:nvSpPr>
          <p:cNvPr id="3" name="Прямоугольник 2"/>
          <p:cNvSpPr/>
          <p:nvPr/>
        </p:nvSpPr>
        <p:spPr>
          <a:xfrm>
            <a:off x="37451" y="1354460"/>
            <a:ext cx="2411760" cy="2448272"/>
          </a:xfrm>
          <a:prstGeom prst="rect">
            <a:avLst/>
          </a:prstGeom>
          <a:solidFill>
            <a:schemeClr val="bg2">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400" dirty="0">
                <a:solidFill>
                  <a:schemeClr val="tx1"/>
                </a:solidFill>
                <a:latin typeface="Arial" pitchFamily="34" charset="0"/>
                <a:cs typeface="Arial" pitchFamily="34" charset="0"/>
              </a:rPr>
              <a:t>В районе реализованы проекты, способные создать точки роста для малого и среднего бизнеса: Технопарк М-7, Распределительный центр «Тандер», </a:t>
            </a:r>
            <a:r>
              <a:rPr lang="ru-RU" sz="1400" dirty="0" err="1">
                <a:solidFill>
                  <a:schemeClr val="tx1"/>
                </a:solidFill>
                <a:latin typeface="Arial" pitchFamily="34" charset="0"/>
                <a:cs typeface="Arial" pitchFamily="34" charset="0"/>
              </a:rPr>
              <a:t>Свияжский</a:t>
            </a:r>
            <a:r>
              <a:rPr lang="ru-RU" sz="1400" dirty="0">
                <a:solidFill>
                  <a:schemeClr val="tx1"/>
                </a:solidFill>
                <a:latin typeface="Arial" pitchFamily="34" charset="0"/>
                <a:cs typeface="Arial" pitchFamily="34" charset="0"/>
              </a:rPr>
              <a:t> </a:t>
            </a:r>
            <a:r>
              <a:rPr lang="ru-RU" sz="1400" dirty="0" err="1">
                <a:solidFill>
                  <a:schemeClr val="tx1"/>
                </a:solidFill>
                <a:latin typeface="Arial" pitchFamily="34" charset="0"/>
                <a:cs typeface="Arial" pitchFamily="34" charset="0"/>
              </a:rPr>
              <a:t>мультимодальный</a:t>
            </a:r>
            <a:r>
              <a:rPr lang="ru-RU" sz="1400" dirty="0">
                <a:solidFill>
                  <a:schemeClr val="tx1"/>
                </a:solidFill>
                <a:latin typeface="Arial" pitchFamily="34" charset="0"/>
                <a:cs typeface="Arial" pitchFamily="34" charset="0"/>
              </a:rPr>
              <a:t> логистический центр, </a:t>
            </a:r>
            <a:r>
              <a:rPr lang="ru-RU" sz="1400" dirty="0" err="1">
                <a:solidFill>
                  <a:schemeClr val="tx1"/>
                </a:solidFill>
                <a:latin typeface="Arial" pitchFamily="34" charset="0"/>
                <a:cs typeface="Arial" pitchFamily="34" charset="0"/>
              </a:rPr>
              <a:t>Технополис</a:t>
            </a:r>
            <a:r>
              <a:rPr lang="ru-RU" sz="1400" dirty="0">
                <a:solidFill>
                  <a:schemeClr val="tx1"/>
                </a:solidFill>
                <a:latin typeface="Arial" pitchFamily="34" charset="0"/>
                <a:cs typeface="Arial" pitchFamily="34" charset="0"/>
              </a:rPr>
              <a:t> «Новая Тура». </a:t>
            </a:r>
          </a:p>
        </p:txBody>
      </p:sp>
      <p:sp>
        <p:nvSpPr>
          <p:cNvPr id="4" name="Прямоугольник 3"/>
          <p:cNvSpPr/>
          <p:nvPr/>
        </p:nvSpPr>
        <p:spPr>
          <a:xfrm>
            <a:off x="0" y="5157192"/>
            <a:ext cx="9144000" cy="170080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200" b="1" dirty="0">
                <a:solidFill>
                  <a:schemeClr val="tx1"/>
                </a:solidFill>
                <a:latin typeface="Arial" pitchFamily="34" charset="0"/>
                <a:cs typeface="Arial" pitchFamily="34" charset="0"/>
              </a:rPr>
              <a:t>ООО «Индустриальный парк «М-7» </a:t>
            </a:r>
            <a:r>
              <a:rPr lang="ru-RU" sz="1200" dirty="0">
                <a:solidFill>
                  <a:schemeClr val="tx1"/>
                </a:solidFill>
                <a:latin typeface="Arial" pitchFamily="34" charset="0"/>
                <a:cs typeface="Arial" pitchFamily="34" charset="0"/>
              </a:rPr>
              <a:t>(</a:t>
            </a:r>
            <a:r>
              <a:rPr lang="ru-RU" sz="1200" dirty="0" err="1">
                <a:solidFill>
                  <a:schemeClr val="tx1"/>
                </a:solidFill>
                <a:latin typeface="Arial" pitchFamily="34" charset="0"/>
                <a:cs typeface="Arial" pitchFamily="34" charset="0"/>
              </a:rPr>
              <a:t>ребрендинг</a:t>
            </a:r>
            <a:r>
              <a:rPr lang="ru-RU" sz="1200" dirty="0">
                <a:solidFill>
                  <a:schemeClr val="tx1"/>
                </a:solidFill>
                <a:latin typeface="Arial" pitchFamily="34" charset="0"/>
                <a:cs typeface="Arial" pitchFamily="34" charset="0"/>
              </a:rPr>
              <a:t> компании ООО «МХ») с 2012 году активно реализует мероприятия по привлечению резидентов и подготовке инфраструктуры. На сегодняшний день данный проект реализован и приступил к набору новых резидентов. Действующие резиденты индустриального парка (ООО «Волжанин», ООО «</a:t>
            </a:r>
            <a:r>
              <a:rPr lang="ru-RU" sz="1200" dirty="0" err="1">
                <a:solidFill>
                  <a:schemeClr val="tx1"/>
                </a:solidFill>
                <a:latin typeface="Arial" pitchFamily="34" charset="0"/>
                <a:cs typeface="Arial" pitchFamily="34" charset="0"/>
              </a:rPr>
              <a:t>МультиПласт</a:t>
            </a:r>
            <a:r>
              <a:rPr lang="ru-RU" sz="1200" dirty="0">
                <a:solidFill>
                  <a:schemeClr val="tx1"/>
                </a:solidFill>
                <a:latin typeface="Arial" pitchFamily="34" charset="0"/>
                <a:cs typeface="Arial" pitchFamily="34" charset="0"/>
              </a:rPr>
              <a:t>», ООО «ТК СТАН», ООО «НПО «</a:t>
            </a:r>
            <a:r>
              <a:rPr lang="ru-RU" sz="1200" dirty="0" err="1">
                <a:solidFill>
                  <a:schemeClr val="tx1"/>
                </a:solidFill>
                <a:latin typeface="Arial" pitchFamily="34" charset="0"/>
                <a:cs typeface="Arial" pitchFamily="34" charset="0"/>
              </a:rPr>
              <a:t>Союзантисептик</a:t>
            </a:r>
            <a:r>
              <a:rPr lang="ru-RU" sz="1200" dirty="0">
                <a:solidFill>
                  <a:schemeClr val="tx1"/>
                </a:solidFill>
                <a:latin typeface="Arial" pitchFamily="34" charset="0"/>
                <a:cs typeface="Arial" pitchFamily="34" charset="0"/>
              </a:rPr>
              <a:t>» и ИП </a:t>
            </a:r>
            <a:r>
              <a:rPr lang="ru-RU" sz="1200" dirty="0" err="1">
                <a:solidFill>
                  <a:schemeClr val="tx1"/>
                </a:solidFill>
                <a:latin typeface="Arial" pitchFamily="34" charset="0"/>
                <a:cs typeface="Arial" pitchFamily="34" charset="0"/>
              </a:rPr>
              <a:t>Тазетдинов</a:t>
            </a:r>
            <a:r>
              <a:rPr lang="ru-RU" sz="1200" dirty="0">
                <a:solidFill>
                  <a:schemeClr val="tx1"/>
                </a:solidFill>
                <a:latin typeface="Arial" pitchFamily="34" charset="0"/>
                <a:cs typeface="Arial" pitchFamily="34" charset="0"/>
              </a:rPr>
              <a:t> М.Ш.) известны далеко за пределами республики и страны. Они активно развиваются, выполняя работу по запуску дополнительных производственных линий. Ежегодно подписываются контракты и привлекаются резиденты для размещения новых производств. Начиная с  2013 года сотрудничество с компанией-инициатором проекта продолжается в рабочем порядке – оперативная консультация по возникающим вопросам, привлечение резидентов и пр.</a:t>
            </a:r>
          </a:p>
        </p:txBody>
      </p:sp>
    </p:spTree>
    <p:extLst>
      <p:ext uri="{BB962C8B-B14F-4D97-AF65-F5344CB8AC3E}">
        <p14:creationId xmlns:p14="http://schemas.microsoft.com/office/powerpoint/2010/main" val="12565193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39952" y="0"/>
            <a:ext cx="5004048" cy="62068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i="1" dirty="0">
                <a:solidFill>
                  <a:schemeClr val="tx1"/>
                </a:solidFill>
                <a:latin typeface="Arial" pitchFamily="34" charset="0"/>
                <a:cs typeface="Arial" pitchFamily="34" charset="0"/>
              </a:rPr>
              <a:t>Планируемые инвестиционные проекты на 2015 </a:t>
            </a:r>
            <a:r>
              <a:rPr lang="ru-RU" b="1" i="1" dirty="0" smtClean="0">
                <a:solidFill>
                  <a:schemeClr val="tx1"/>
                </a:solidFill>
                <a:latin typeface="Arial" pitchFamily="34" charset="0"/>
                <a:cs typeface="Arial" pitchFamily="34" charset="0"/>
              </a:rPr>
              <a:t>год</a:t>
            </a:r>
            <a:endParaRPr lang="ru-RU" dirty="0">
              <a:solidFill>
                <a:schemeClr val="tx1"/>
              </a:solidFill>
              <a:latin typeface="Arial" pitchFamily="34" charset="0"/>
              <a:cs typeface="Arial" pitchFamily="34" charset="0"/>
            </a:endParaRPr>
          </a:p>
        </p:txBody>
      </p:sp>
      <p:sp>
        <p:nvSpPr>
          <p:cNvPr id="3" name="Прямоугольник 2"/>
          <p:cNvSpPr/>
          <p:nvPr/>
        </p:nvSpPr>
        <p:spPr>
          <a:xfrm>
            <a:off x="4139952" y="620688"/>
            <a:ext cx="5004048" cy="623731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base" hangingPunct="0"/>
            <a:r>
              <a:rPr lang="ru-RU" sz="1100" b="1" u="sng" dirty="0">
                <a:solidFill>
                  <a:schemeClr val="tx1"/>
                </a:solidFill>
                <a:latin typeface="Arial" pitchFamily="34" charset="0"/>
                <a:cs typeface="Arial" pitchFamily="34" charset="0"/>
              </a:rPr>
              <a:t>ООО «Икар - ЛТД» -</a:t>
            </a:r>
            <a:r>
              <a:rPr lang="ru-RU" sz="1100" dirty="0">
                <a:solidFill>
                  <a:schemeClr val="tx1"/>
                </a:solidFill>
                <a:latin typeface="Arial" pitchFamily="34" charset="0"/>
                <a:cs typeface="Arial" pitchFamily="34" charset="0"/>
              </a:rPr>
              <a:t> расширение существующего производства </a:t>
            </a:r>
            <a:r>
              <a:rPr lang="ru-RU" sz="1100" dirty="0" err="1">
                <a:solidFill>
                  <a:schemeClr val="tx1"/>
                </a:solidFill>
                <a:latin typeface="Arial" pitchFamily="34" charset="0"/>
                <a:cs typeface="Arial" pitchFamily="34" charset="0"/>
              </a:rPr>
              <a:t>автокомплектующих</a:t>
            </a:r>
            <a:r>
              <a:rPr lang="ru-RU" sz="1100" dirty="0">
                <a:solidFill>
                  <a:schemeClr val="tx1"/>
                </a:solidFill>
                <a:latin typeface="Arial" pitchFamily="34" charset="0"/>
                <a:cs typeface="Arial" pitchFamily="34" charset="0"/>
              </a:rPr>
              <a:t> для автомобильной промышленности путем создания дополнительных площадей и применения передовых технологий. Планируемые сроки реализации 1 кв. 2015 года- 4 кв.2016 года. Стоимость проекта – 65 млн. руб., количество создаваемых рабочих мест более 120.</a:t>
            </a:r>
          </a:p>
          <a:p>
            <a:pPr lvl="0" algn="just" fontAlgn="base" hangingPunct="0"/>
            <a:r>
              <a:rPr lang="ru-RU" sz="1100" b="1" u="sng" dirty="0">
                <a:solidFill>
                  <a:schemeClr val="tx1"/>
                </a:solidFill>
                <a:latin typeface="Arial" pitchFamily="34" charset="0"/>
                <a:cs typeface="Arial" pitchFamily="34" charset="0"/>
              </a:rPr>
              <a:t>ООО «</a:t>
            </a:r>
            <a:r>
              <a:rPr lang="ru-RU" sz="1100" b="1" u="sng" dirty="0" err="1">
                <a:solidFill>
                  <a:schemeClr val="tx1"/>
                </a:solidFill>
                <a:latin typeface="Arial" pitchFamily="34" charset="0"/>
                <a:cs typeface="Arial" pitchFamily="34" charset="0"/>
              </a:rPr>
              <a:t>Делфо</a:t>
            </a:r>
            <a:r>
              <a:rPr lang="ru-RU" sz="1100" b="1" u="sng" dirty="0">
                <a:solidFill>
                  <a:schemeClr val="tx1"/>
                </a:solidFill>
                <a:latin typeface="Arial" pitchFamily="34" charset="0"/>
                <a:cs typeface="Arial" pitchFamily="34" charset="0"/>
              </a:rPr>
              <a:t> - Техно»</a:t>
            </a:r>
            <a:r>
              <a:rPr lang="ru-RU" sz="1100" dirty="0">
                <a:solidFill>
                  <a:schemeClr val="tx1"/>
                </a:solidFill>
                <a:latin typeface="Arial" pitchFamily="34" charset="0"/>
                <a:cs typeface="Arial" pitchFamily="34" charset="0"/>
              </a:rPr>
              <a:t> - строительство завода по производству листового </a:t>
            </a:r>
            <a:r>
              <a:rPr lang="ru-RU" sz="1100" dirty="0" err="1">
                <a:solidFill>
                  <a:schemeClr val="tx1"/>
                </a:solidFill>
                <a:latin typeface="Arial" pitchFamily="34" charset="0"/>
                <a:cs typeface="Arial" pitchFamily="34" charset="0"/>
              </a:rPr>
              <a:t>флоат</a:t>
            </a:r>
            <a:r>
              <a:rPr lang="ru-RU" sz="1100" dirty="0">
                <a:solidFill>
                  <a:schemeClr val="tx1"/>
                </a:solidFill>
                <a:latin typeface="Arial" pitchFamily="34" charset="0"/>
                <a:cs typeface="Arial" pitchFamily="34" charset="0"/>
              </a:rPr>
              <a:t> стекла высокого светопропускания для автомобильной промышленности. Планируемые сроки реализации – 1 кв. 2016 – 4 кв. 2018 года. Стоимость проекта – 3500 млн. руб., количество создаваемых рабочих мест более 260.</a:t>
            </a:r>
          </a:p>
          <a:p>
            <a:pPr lvl="0" algn="just" fontAlgn="base" hangingPunct="0"/>
            <a:r>
              <a:rPr lang="ru-RU" sz="1100" b="1" u="sng" dirty="0" err="1">
                <a:solidFill>
                  <a:schemeClr val="tx1"/>
                </a:solidFill>
                <a:latin typeface="Arial" pitchFamily="34" charset="0"/>
                <a:cs typeface="Arial" pitchFamily="34" charset="0"/>
              </a:rPr>
              <a:t>Нурлатский</a:t>
            </a:r>
            <a:r>
              <a:rPr lang="ru-RU" sz="1100" b="1" u="sng" dirty="0">
                <a:solidFill>
                  <a:schemeClr val="tx1"/>
                </a:solidFill>
                <a:latin typeface="Arial" pitchFamily="34" charset="0"/>
                <a:cs typeface="Arial" pitchFamily="34" charset="0"/>
              </a:rPr>
              <a:t> </a:t>
            </a:r>
            <a:r>
              <a:rPr lang="ru-RU" sz="1100" b="1" u="sng" dirty="0" err="1">
                <a:solidFill>
                  <a:schemeClr val="tx1"/>
                </a:solidFill>
                <a:latin typeface="Arial" pitchFamily="34" charset="0"/>
                <a:cs typeface="Arial" pitchFamily="34" charset="0"/>
              </a:rPr>
              <a:t>керамзитный</a:t>
            </a:r>
            <a:r>
              <a:rPr lang="ru-RU" sz="1100" b="1" u="sng" dirty="0">
                <a:solidFill>
                  <a:schemeClr val="tx1"/>
                </a:solidFill>
                <a:latin typeface="Arial" pitchFamily="34" charset="0"/>
                <a:cs typeface="Arial" pitchFamily="34" charset="0"/>
              </a:rPr>
              <a:t> завод:</a:t>
            </a:r>
            <a:r>
              <a:rPr lang="ru-RU" sz="1100" dirty="0">
                <a:solidFill>
                  <a:schemeClr val="tx1"/>
                </a:solidFill>
                <a:latin typeface="Arial" pitchFamily="34" charset="0"/>
                <a:cs typeface="Arial" pitchFamily="34" charset="0"/>
              </a:rPr>
              <a:t> - строительство завода по выпуску керамзитового гравия (экологически-чистых продуктов) с использованием современных зарубежных технологий. Планируемые сроки реализации – 2014 – 2016 года. Стоимость проекта – 35 млн. руб., количество создаваемых рабочих мест более 60.</a:t>
            </a:r>
          </a:p>
          <a:p>
            <a:pPr lvl="0" algn="just" fontAlgn="base" hangingPunct="0"/>
            <a:r>
              <a:rPr lang="ru-RU" sz="1100" b="1" u="sng" dirty="0">
                <a:solidFill>
                  <a:schemeClr val="tx1"/>
                </a:solidFill>
                <a:latin typeface="Arial" pitchFamily="34" charset="0"/>
                <a:cs typeface="Arial" pitchFamily="34" charset="0"/>
              </a:rPr>
              <a:t>Логистический центр в </a:t>
            </a:r>
            <a:r>
              <a:rPr lang="ru-RU" sz="1100" b="1" u="sng" dirty="0" err="1">
                <a:solidFill>
                  <a:schemeClr val="tx1"/>
                </a:solidFill>
                <a:latin typeface="Arial" pitchFamily="34" charset="0"/>
                <a:cs typeface="Arial" pitchFamily="34" charset="0"/>
              </a:rPr>
              <a:t>п.Новониколаевский</a:t>
            </a:r>
            <a:r>
              <a:rPr lang="ru-RU" sz="1100" b="1" u="sng" dirty="0">
                <a:solidFill>
                  <a:schemeClr val="tx1"/>
                </a:solidFill>
                <a:latin typeface="Arial" pitchFamily="34" charset="0"/>
                <a:cs typeface="Arial" pitchFamily="34" charset="0"/>
              </a:rPr>
              <a:t> (</a:t>
            </a:r>
            <a:r>
              <a:rPr lang="en-US" sz="1100" b="1" u="sng" dirty="0">
                <a:solidFill>
                  <a:schemeClr val="tx1"/>
                </a:solidFill>
                <a:latin typeface="Arial" pitchFamily="34" charset="0"/>
                <a:cs typeface="Arial" pitchFamily="34" charset="0"/>
              </a:rPr>
              <a:t>X</a:t>
            </a:r>
            <a:r>
              <a:rPr lang="ru-RU" sz="1100" b="1" u="sng" dirty="0">
                <a:solidFill>
                  <a:schemeClr val="tx1"/>
                </a:solidFill>
                <a:latin typeface="Arial" pitchFamily="34" charset="0"/>
                <a:cs typeface="Arial" pitchFamily="34" charset="0"/>
              </a:rPr>
              <a:t>5 </a:t>
            </a:r>
            <a:r>
              <a:rPr lang="en-US" sz="1100" b="1" u="sng" dirty="0">
                <a:solidFill>
                  <a:schemeClr val="tx1"/>
                </a:solidFill>
                <a:latin typeface="Arial" pitchFamily="34" charset="0"/>
                <a:cs typeface="Arial" pitchFamily="34" charset="0"/>
              </a:rPr>
              <a:t>Retail Group</a:t>
            </a:r>
            <a:r>
              <a:rPr lang="ru-RU" sz="1100" b="1" u="sng" dirty="0">
                <a:solidFill>
                  <a:schemeClr val="tx1"/>
                </a:solidFill>
                <a:latin typeface="Arial" pitchFamily="34" charset="0"/>
                <a:cs typeface="Arial" pitchFamily="34" charset="0"/>
              </a:rPr>
              <a:t>)</a:t>
            </a:r>
            <a:r>
              <a:rPr lang="ru-RU" sz="1100" dirty="0">
                <a:solidFill>
                  <a:schemeClr val="tx1"/>
                </a:solidFill>
                <a:latin typeface="Arial" pitchFamily="34" charset="0"/>
                <a:cs typeface="Arial" pitchFamily="34" charset="0"/>
              </a:rPr>
              <a:t> – строительство транспортно-распределительного центра для </a:t>
            </a:r>
            <a:r>
              <a:rPr lang="en-US" sz="1100" dirty="0">
                <a:solidFill>
                  <a:schemeClr val="tx1"/>
                </a:solidFill>
                <a:latin typeface="Arial" pitchFamily="34" charset="0"/>
                <a:cs typeface="Arial" pitchFamily="34" charset="0"/>
              </a:rPr>
              <a:t>X</a:t>
            </a:r>
            <a:r>
              <a:rPr lang="ru-RU" sz="1100" dirty="0">
                <a:solidFill>
                  <a:schemeClr val="tx1"/>
                </a:solidFill>
                <a:latin typeface="Arial" pitchFamily="34" charset="0"/>
                <a:cs typeface="Arial" pitchFamily="34" charset="0"/>
              </a:rPr>
              <a:t>5 </a:t>
            </a:r>
            <a:r>
              <a:rPr lang="en-US" sz="1100" dirty="0">
                <a:solidFill>
                  <a:schemeClr val="tx1"/>
                </a:solidFill>
                <a:latin typeface="Arial" pitchFamily="34" charset="0"/>
                <a:cs typeface="Arial" pitchFamily="34" charset="0"/>
              </a:rPr>
              <a:t>Retail Group</a:t>
            </a:r>
            <a:r>
              <a:rPr lang="ru-RU" sz="1100" dirty="0">
                <a:solidFill>
                  <a:schemeClr val="tx1"/>
                </a:solidFill>
                <a:latin typeface="Arial" pitchFamily="34" charset="0"/>
                <a:cs typeface="Arial" pitchFamily="34" charset="0"/>
              </a:rPr>
              <a:t>. Планируемые сроки реализации – 2015 –2016 гг. Стоимость проекта – более 3,5 млрд. руб.</a:t>
            </a:r>
          </a:p>
          <a:p>
            <a:pPr lvl="0" algn="just" fontAlgn="base" hangingPunct="0"/>
            <a:r>
              <a:rPr lang="ru-RU" sz="1100" b="1" u="sng" dirty="0">
                <a:solidFill>
                  <a:schemeClr val="tx1"/>
                </a:solidFill>
                <a:latin typeface="Arial" pitchFamily="34" charset="0"/>
                <a:cs typeface="Arial" pitchFamily="34" charset="0"/>
              </a:rPr>
              <a:t>Комбикормовый завод ООО «</a:t>
            </a:r>
            <a:r>
              <a:rPr lang="ru-RU" sz="1100" b="1" u="sng" dirty="0" err="1">
                <a:solidFill>
                  <a:schemeClr val="tx1"/>
                </a:solidFill>
                <a:latin typeface="Arial" pitchFamily="34" charset="0"/>
                <a:cs typeface="Arial" pitchFamily="34" charset="0"/>
              </a:rPr>
              <a:t>Электрол</a:t>
            </a:r>
            <a:r>
              <a:rPr lang="ru-RU" sz="1100" b="1" u="sng" dirty="0">
                <a:solidFill>
                  <a:schemeClr val="tx1"/>
                </a:solidFill>
                <a:latin typeface="Arial" pitchFamily="34" charset="0"/>
                <a:cs typeface="Arial" pitchFamily="34" charset="0"/>
              </a:rPr>
              <a:t>-Б»</a:t>
            </a:r>
            <a:r>
              <a:rPr lang="ru-RU" sz="1100" dirty="0">
                <a:solidFill>
                  <a:schemeClr val="tx1"/>
                </a:solidFill>
                <a:latin typeface="Arial" pitchFamily="34" charset="0"/>
                <a:cs typeface="Arial" pitchFamily="34" charset="0"/>
              </a:rPr>
              <a:t> - строительство комбикормового завода на территории ЗМР. Планируемые сроки реализации – 2 кв. 2015 – 4 кв. 2016 гг. Стоимость проекта – 70 млн. руб., количество создаваемых рабочих мест более 35.</a:t>
            </a:r>
          </a:p>
          <a:p>
            <a:pPr lvl="0" algn="just" fontAlgn="base" hangingPunct="0"/>
            <a:r>
              <a:rPr lang="ru-RU" sz="1100" b="1" u="sng" dirty="0">
                <a:solidFill>
                  <a:schemeClr val="tx1"/>
                </a:solidFill>
                <a:latin typeface="Arial" pitchFamily="34" charset="0"/>
                <a:cs typeface="Arial" pitchFamily="34" charset="0"/>
              </a:rPr>
              <a:t>Строительство складских помещений ООО «С </a:t>
            </a:r>
            <a:r>
              <a:rPr lang="ru-RU" sz="1100" b="1" u="sng" dirty="0" err="1">
                <a:solidFill>
                  <a:schemeClr val="tx1"/>
                </a:solidFill>
                <a:latin typeface="Arial" pitchFamily="34" charset="0"/>
                <a:cs typeface="Arial" pitchFamily="34" charset="0"/>
              </a:rPr>
              <a:t>компани</a:t>
            </a:r>
            <a:r>
              <a:rPr lang="ru-RU" sz="1100" b="1" u="sng" dirty="0">
                <a:solidFill>
                  <a:schemeClr val="tx1"/>
                </a:solidFill>
                <a:latin typeface="Arial" pitchFamily="34" charset="0"/>
                <a:cs typeface="Arial" pitchFamily="34" charset="0"/>
              </a:rPr>
              <a:t>»</a:t>
            </a:r>
            <a:r>
              <a:rPr lang="ru-RU" sz="1100" dirty="0">
                <a:solidFill>
                  <a:schemeClr val="tx1"/>
                </a:solidFill>
                <a:latin typeface="Arial" pitchFamily="34" charset="0"/>
                <a:cs typeface="Arial" pitchFamily="34" charset="0"/>
              </a:rPr>
              <a:t> - строительство складских помещений по адресу г. Зеленодольск, ул. Футбольная для хранения большого объема строительных материалов. Планируемые сроки реализации проекта 2015 – 2017 гг. Стоимость проекта – 25 млн. руб., количество создаваемых рабочих мест 80.</a:t>
            </a:r>
          </a:p>
          <a:p>
            <a:pPr lvl="0" algn="just" fontAlgn="base" hangingPunct="0"/>
            <a:r>
              <a:rPr lang="ru-RU" sz="1100" b="1" u="sng" dirty="0">
                <a:solidFill>
                  <a:schemeClr val="tx1"/>
                </a:solidFill>
                <a:latin typeface="Arial" pitchFamily="34" charset="0"/>
                <a:cs typeface="Arial" pitchFamily="34" charset="0"/>
              </a:rPr>
              <a:t>Строительство завода ООО «</a:t>
            </a:r>
            <a:r>
              <a:rPr lang="ru-RU" sz="1100" b="1" u="sng" dirty="0" err="1">
                <a:solidFill>
                  <a:schemeClr val="tx1"/>
                </a:solidFill>
                <a:latin typeface="Arial" pitchFamily="34" charset="0"/>
                <a:cs typeface="Arial" pitchFamily="34" charset="0"/>
              </a:rPr>
              <a:t>ГранТехСтрой</a:t>
            </a:r>
            <a:r>
              <a:rPr lang="ru-RU" sz="1100" b="1" u="sng" dirty="0">
                <a:solidFill>
                  <a:schemeClr val="tx1"/>
                </a:solidFill>
                <a:latin typeface="Arial" pitchFamily="34" charset="0"/>
                <a:cs typeface="Arial" pitchFamily="34" charset="0"/>
              </a:rPr>
              <a:t>» </a:t>
            </a:r>
            <a:r>
              <a:rPr lang="ru-RU" sz="1100" dirty="0">
                <a:solidFill>
                  <a:schemeClr val="tx1"/>
                </a:solidFill>
                <a:latin typeface="Arial" pitchFamily="34" charset="0"/>
                <a:cs typeface="Arial" pitchFamily="34" charset="0"/>
              </a:rPr>
              <a:t>- строительство завода по производству неавтоклавного газобетона. Планируемые сроки реализации проекта 2015 – 2020 гг. Стоимость проекта 60 млн. руб., количество создаваемых рабочих мест 15.. </a:t>
            </a:r>
          </a:p>
          <a:p>
            <a:pPr algn="just"/>
            <a:r>
              <a:rPr lang="ru-RU" sz="1100" dirty="0">
                <a:solidFill>
                  <a:schemeClr val="tx1"/>
                </a:solidFill>
                <a:latin typeface="Arial" pitchFamily="34" charset="0"/>
                <a:cs typeface="Arial" pitchFamily="34" charset="0"/>
              </a:rPr>
              <a:t>Реализация планируемых проектов будет способствовать созданию новых рабочих мест, увеличению обязательных налоговых отчислений в бюджеты всех уровней, развитию территорий.</a:t>
            </a:r>
          </a:p>
        </p:txBody>
      </p:sp>
      <p:pic>
        <p:nvPicPr>
          <p:cNvPr id="4" name="Рисунок 3"/>
          <p:cNvPicPr>
            <a:picLocks noChangeAspect="1"/>
          </p:cNvPicPr>
          <p:nvPr/>
        </p:nvPicPr>
        <p:blipFill>
          <a:blip r:embed="rId2" cstate="print">
            <a:lum bright="10000" contrast="30000"/>
            <a:extLst/>
          </a:blip>
          <a:stretch>
            <a:fillRect/>
          </a:stretch>
        </p:blipFill>
        <p:spPr>
          <a:xfrm>
            <a:off x="19819" y="25263"/>
            <a:ext cx="4139952" cy="2683657"/>
          </a:xfrm>
          <a:prstGeom prst="rect">
            <a:avLst/>
          </a:prstGeom>
          <a:ln>
            <a:noFill/>
          </a:ln>
          <a:effectLst>
            <a:softEdge rad="114300"/>
          </a:effectLst>
        </p:spPr>
      </p:pic>
      <p:pic>
        <p:nvPicPr>
          <p:cNvPr id="1229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3750" t="34223" r="24250" b="29111"/>
          <a:stretch/>
        </p:blipFill>
        <p:spPr bwMode="auto">
          <a:xfrm>
            <a:off x="0" y="5215951"/>
            <a:ext cx="4139952" cy="1642049"/>
          </a:xfrm>
          <a:prstGeom prst="rect">
            <a:avLst/>
          </a:prstGeom>
          <a:noFill/>
          <a:ln>
            <a:noFill/>
          </a:ln>
          <a:effectLst>
            <a:outerShdw dist="35921" dir="2700000" algn="ctr" rotWithShape="0">
              <a:schemeClr val="bg2"/>
            </a:outerShdw>
            <a:softEdge rad="1143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4303" t="15668" r="15005" b="12886"/>
          <a:stretch/>
        </p:blipFill>
        <p:spPr bwMode="auto">
          <a:xfrm>
            <a:off x="-39183" y="2708920"/>
            <a:ext cx="4218317" cy="2398143"/>
          </a:xfrm>
          <a:prstGeom prst="rect">
            <a:avLst/>
          </a:prstGeom>
          <a:noFill/>
          <a:ln>
            <a:noFill/>
          </a:ln>
          <a:effectLst>
            <a:outerShdw dist="35921" dir="2700000" algn="ctr" rotWithShape="0">
              <a:schemeClr val="bg2"/>
            </a:outerShdw>
            <a:softEdge rad="1143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983897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4" name="Picture 4" descr="C:\Users\User\Desktop\рабочие фотки\виды зеленодольска\фото\еще партия\Изображение 049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7532" cy="6858000"/>
          </a:xfrm>
          <a:prstGeom prst="rect">
            <a:avLst/>
          </a:prstGeom>
          <a:solidFill>
            <a:schemeClr val="bg2">
              <a:alpha val="50000"/>
            </a:schemeClr>
          </a:solidFill>
        </p:spPr>
      </p:pic>
      <p:pic>
        <p:nvPicPr>
          <p:cNvPr id="15362" name="Picture 2" descr="C:\Users\User\Desktop\дорог.jpg"/>
          <p:cNvPicPr>
            <a:picLocks noChangeAspect="1" noChangeArrowheads="1"/>
          </p:cNvPicPr>
          <p:nvPr/>
        </p:nvPicPr>
        <p:blipFill rotWithShape="1">
          <a:blip r:embed="rId3">
            <a:extLst>
              <a:ext uri="{28A0092B-C50C-407E-A947-70E740481C1C}">
                <a14:useLocalDpi xmlns:a14="http://schemas.microsoft.com/office/drawing/2010/main" val="0"/>
              </a:ext>
            </a:extLst>
          </a:blip>
          <a:srcRect l="20264" t="21922" r="13762" b="19191"/>
          <a:stretch/>
        </p:blipFill>
        <p:spPr bwMode="auto">
          <a:xfrm>
            <a:off x="2855343" y="0"/>
            <a:ext cx="6300193" cy="3251026"/>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0" y="1196752"/>
            <a:ext cx="2843808" cy="5661248"/>
          </a:xfrm>
          <a:prstGeom prst="rect">
            <a:avLst/>
          </a:prstGeom>
          <a:solidFill>
            <a:schemeClr val="bg2">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100" dirty="0">
                <a:solidFill>
                  <a:schemeClr val="tx1"/>
                </a:solidFill>
                <a:latin typeface="Arial" pitchFamily="34" charset="0"/>
                <a:cs typeface="Arial" pitchFamily="34" charset="0"/>
              </a:rPr>
              <a:t>Зеленодольский муниципальный район - один из наиболее динамично-развивающихся и инвестиционно-привлекательных регионов Республики Татарстан, который занимает уникальное транспортное географическое положение на северо-западе Республики и фактически является «воротами» Татарстана. По его территории проходят магистральные железнодорожные и водные пути, автомобильные дороги, обеспечивающие перевозки грузов и пассажиров во всех направлениях, мост через р. Волга и паромная переправа. Зеленодольск так же является крупным индустриально-промышленным центром. Промышленность в нашем регионе была и остается главной </a:t>
            </a:r>
            <a:r>
              <a:rPr lang="ru-RU" sz="1100" dirty="0" err="1">
                <a:solidFill>
                  <a:schemeClr val="tx1"/>
                </a:solidFill>
                <a:latin typeface="Arial" pitchFamily="34" charset="0"/>
                <a:cs typeface="Arial" pitchFamily="34" charset="0"/>
              </a:rPr>
              <a:t>бюджетообразующей</a:t>
            </a:r>
            <a:r>
              <a:rPr lang="ru-RU" sz="1100" dirty="0">
                <a:solidFill>
                  <a:schemeClr val="tx1"/>
                </a:solidFill>
                <a:latin typeface="Arial" pitchFamily="34" charset="0"/>
                <a:cs typeface="Arial" pitchFamily="34" charset="0"/>
              </a:rPr>
              <a:t> отраслью, где трудится 30 % нашего экономического активного населения. </a:t>
            </a:r>
            <a:endParaRPr lang="ru-RU" sz="1100" dirty="0" smtClean="0">
              <a:solidFill>
                <a:schemeClr val="tx1"/>
              </a:solidFill>
              <a:latin typeface="Arial" pitchFamily="34" charset="0"/>
              <a:cs typeface="Arial" pitchFamily="34" charset="0"/>
            </a:endParaRPr>
          </a:p>
          <a:p>
            <a:pPr algn="just"/>
            <a:r>
              <a:rPr lang="ru-RU" sz="1100" dirty="0" smtClean="0">
                <a:solidFill>
                  <a:schemeClr val="tx1"/>
                </a:solidFill>
                <a:latin typeface="Arial" pitchFamily="34" charset="0"/>
                <a:cs typeface="Arial" pitchFamily="34" charset="0"/>
              </a:rPr>
              <a:t>Зеленодольский </a:t>
            </a:r>
            <a:r>
              <a:rPr lang="ru-RU" sz="1100" dirty="0">
                <a:solidFill>
                  <a:schemeClr val="tx1"/>
                </a:solidFill>
                <a:latin typeface="Arial" pitchFamily="34" charset="0"/>
                <a:cs typeface="Arial" pitchFamily="34" charset="0"/>
              </a:rPr>
              <a:t>муниципальный район обладает большим запасом электроэнергии, полезных ископаемых и рабочей силы. Район экологически чистый, богат природными ресурсами и обладает выгодным географическим положением. Именно эти преимущества помогут создать промышленные площадки и наладить выгодное производство.</a:t>
            </a:r>
          </a:p>
        </p:txBody>
      </p:sp>
      <p:sp>
        <p:nvSpPr>
          <p:cNvPr id="2" name="Прямоугольник 1"/>
          <p:cNvSpPr/>
          <p:nvPr/>
        </p:nvSpPr>
        <p:spPr>
          <a:xfrm>
            <a:off x="0" y="0"/>
            <a:ext cx="2843808" cy="1196752"/>
          </a:xfrm>
          <a:prstGeom prst="rect">
            <a:avLst/>
          </a:prstGeom>
          <a:solidFill>
            <a:schemeClr val="bg2">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latin typeface="Arial" pitchFamily="34" charset="0"/>
                <a:cs typeface="Arial" pitchFamily="34" charset="0"/>
              </a:rPr>
              <a:t>Инфраструктура для реализации инвестиционных проектов</a:t>
            </a:r>
            <a:endParaRPr lang="ru-RU"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25477440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User\Desktop\рабочие фотки\виды зеленодольска\фото\еще партия\Изображение 158 (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4204" y="260648"/>
            <a:ext cx="4368479" cy="3276359"/>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C:\Users\User\Desktop\рабочие фотки\виды зеленодольска\фото\еще партия\Изображение 1665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3715" y="0"/>
            <a:ext cx="5230979" cy="3923234"/>
          </a:xfrm>
          <a:prstGeom prst="rect">
            <a:avLst/>
          </a:prstGeom>
          <a:noFill/>
          <a:extLst>
            <a:ext uri="{909E8E84-426E-40DD-AFC4-6F175D3DCCD1}">
              <a14:hiddenFill xmlns:a14="http://schemas.microsoft.com/office/drawing/2010/main">
                <a:solidFill>
                  <a:srgbClr val="FFFFFF"/>
                </a:solidFill>
              </a14:hiddenFill>
            </a:ext>
          </a:extLst>
        </p:spPr>
      </p:pic>
      <p:pic>
        <p:nvPicPr>
          <p:cNvPr id="16389" name="Picture 5" descr="C:\Users\User\Desktop\рабочие фотки\виды зеленодольска\фото\еще партия\Изображение_05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54961" y="3246068"/>
            <a:ext cx="4600007" cy="3450006"/>
          </a:xfrm>
          <a:prstGeom prst="rect">
            <a:avLst/>
          </a:prstGeom>
          <a:noFill/>
          <a:extLst>
            <a:ext uri="{909E8E84-426E-40DD-AFC4-6F175D3DCCD1}">
              <a14:hiddenFill xmlns:a14="http://schemas.microsoft.com/office/drawing/2010/main">
                <a:solidFill>
                  <a:srgbClr val="FFFFFF"/>
                </a:solidFill>
              </a14:hiddenFill>
            </a:ext>
          </a:extLst>
        </p:spPr>
      </p:pic>
      <p:pic>
        <p:nvPicPr>
          <p:cNvPr id="16390" name="Picture 6" descr="C:\Users\User\Desktop\рабочие фотки\виды зеленодольска\фото\Новая папка (2)\0.jpg,,.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1520" y="2852936"/>
            <a:ext cx="5112568" cy="3744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76010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5486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latin typeface="Arial" pitchFamily="34" charset="0"/>
                <a:cs typeface="Arial" pitchFamily="34" charset="0"/>
              </a:rPr>
              <a:t>Стратегия социально-экономического развития Зеленодольского муниципального района до 2020 года.</a:t>
            </a:r>
            <a:endParaRPr lang="ru-RU" dirty="0">
              <a:solidFill>
                <a:schemeClr val="tx1"/>
              </a:solidFill>
              <a:latin typeface="Arial" pitchFamily="34" charset="0"/>
              <a:cs typeface="Arial" pitchFamily="34" charset="0"/>
            </a:endParaRPr>
          </a:p>
        </p:txBody>
      </p:sp>
      <p:sp>
        <p:nvSpPr>
          <p:cNvPr id="3" name="Прямоугольник 2"/>
          <p:cNvSpPr/>
          <p:nvPr/>
        </p:nvSpPr>
        <p:spPr>
          <a:xfrm>
            <a:off x="5796136" y="548680"/>
            <a:ext cx="3347864" cy="63093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100" dirty="0">
                <a:solidFill>
                  <a:schemeClr val="tx1"/>
                </a:solidFill>
                <a:latin typeface="Arial" pitchFamily="34" charset="0"/>
                <a:cs typeface="Arial" pitchFamily="34" charset="0"/>
              </a:rPr>
              <a:t>Целью Стратегии развития Зеленодольского муниципального района на период до 2020 года является повышение качества жизни населения на основе эффективной реализации конкурентного потенциала и модернизации структуры экономики, обеспечивающих самодостаточность бюджета и интенсивную динамику социально-экономического развития муниципального района</a:t>
            </a:r>
            <a:r>
              <a:rPr lang="ru-RU" sz="1100" dirty="0" smtClean="0">
                <a:solidFill>
                  <a:schemeClr val="tx1"/>
                </a:solidFill>
                <a:latin typeface="Arial" pitchFamily="34" charset="0"/>
                <a:cs typeface="Arial" pitchFamily="34" charset="0"/>
              </a:rPr>
              <a:t>.</a:t>
            </a:r>
            <a:r>
              <a:rPr lang="ru-RU" sz="1100" dirty="0">
                <a:solidFill>
                  <a:schemeClr val="tx1"/>
                </a:solidFill>
                <a:latin typeface="Arial" pitchFamily="34" charset="0"/>
                <a:cs typeface="Arial" pitchFamily="34" charset="0"/>
              </a:rPr>
              <a:t> Объём инвестиций в основной капитал в 2009 году увеличился на 15,6% и составил 3123 млн. руб. На начало 2011 года объем инвестиций оценивается на уровне 2128,8  млн. руб. из них по направлениям:</a:t>
            </a:r>
          </a:p>
          <a:p>
            <a:pPr lvl="0" algn="just"/>
            <a:r>
              <a:rPr lang="ru-RU" sz="1100" dirty="0">
                <a:solidFill>
                  <a:schemeClr val="tx1"/>
                </a:solidFill>
                <a:latin typeface="Arial" pitchFamily="34" charset="0"/>
                <a:cs typeface="Arial" pitchFamily="34" charset="0"/>
              </a:rPr>
              <a:t>на жилищное строительство – 960 млн. руб.,</a:t>
            </a:r>
          </a:p>
          <a:p>
            <a:pPr lvl="0" algn="just"/>
            <a:r>
              <a:rPr lang="ru-RU" sz="1100" dirty="0">
                <a:solidFill>
                  <a:schemeClr val="tx1"/>
                </a:solidFill>
                <a:latin typeface="Arial" pitchFamily="34" charset="0"/>
                <a:cs typeface="Arial" pitchFamily="34" charset="0"/>
              </a:rPr>
              <a:t>на коммунальное хозяйство – 120 млн. руб.,</a:t>
            </a:r>
          </a:p>
          <a:p>
            <a:pPr lvl="0" algn="just"/>
            <a:r>
              <a:rPr lang="ru-RU" sz="1100" dirty="0">
                <a:solidFill>
                  <a:schemeClr val="tx1"/>
                </a:solidFill>
                <a:latin typeface="Arial" pitchFamily="34" charset="0"/>
                <a:cs typeface="Arial" pitchFamily="34" charset="0"/>
              </a:rPr>
              <a:t>на социально-культурную сферу – 109 млн. руб.</a:t>
            </a:r>
          </a:p>
          <a:p>
            <a:pPr algn="just"/>
            <a:r>
              <a:rPr lang="ru-RU" sz="1100" dirty="0">
                <a:solidFill>
                  <a:schemeClr val="tx1"/>
                </a:solidFill>
                <a:latin typeface="Arial" pitchFamily="34" charset="0"/>
                <a:cs typeface="Arial" pitchFamily="34" charset="0"/>
              </a:rPr>
              <a:t>Привлечение инвестиций в экономику Зеленодольского муниципального района осуществляется за счет собственных средств предприятий и организаций, кредитов банков, поступлений средств из бюджетов Российской Федерации и Республики Татарстан. На сегодняшний день  главным источником инвестиций в основной капитал у предприятий остаются  собственные средства - амортизационные отчисления и прибыль - 72% от общих инвестиций. Доля привлеченных средств (кредитов банков, средств бюджета) на начало 2011 года составляет  28% от общих привлеченных инвестиций.</a:t>
            </a:r>
          </a:p>
          <a:p>
            <a:pPr algn="just"/>
            <a:r>
              <a:rPr lang="ru-RU" sz="1100" dirty="0">
                <a:solidFill>
                  <a:schemeClr val="tx1"/>
                </a:solidFill>
                <a:latin typeface="Arial" pitchFamily="34" charset="0"/>
                <a:cs typeface="Arial" pitchFamily="34" charset="0"/>
              </a:rPr>
              <a:t>В структуре инвестиций в основной капитал по отраслям экономики наибольший удельный вес составляет промышленность – более 20%. Более 60% инвестиций, привлеченных в реальный сектор экономики, приходится на крупные </a:t>
            </a:r>
            <a:r>
              <a:rPr lang="ru-RU" sz="1100" dirty="0" err="1">
                <a:solidFill>
                  <a:schemeClr val="tx1"/>
                </a:solidFill>
                <a:latin typeface="Arial" pitchFamily="34" charset="0"/>
                <a:cs typeface="Arial" pitchFamily="34" charset="0"/>
              </a:rPr>
              <a:t>бюджетообразующие</a:t>
            </a:r>
            <a:r>
              <a:rPr lang="ru-RU" sz="1100" dirty="0">
                <a:solidFill>
                  <a:schemeClr val="tx1"/>
                </a:solidFill>
                <a:latin typeface="Arial" pitchFamily="34" charset="0"/>
                <a:cs typeface="Arial" pitchFamily="34" charset="0"/>
              </a:rPr>
              <a:t> </a:t>
            </a:r>
            <a:r>
              <a:rPr lang="ru-RU" sz="1100" dirty="0" smtClean="0">
                <a:solidFill>
                  <a:schemeClr val="tx1"/>
                </a:solidFill>
                <a:latin typeface="Arial" pitchFamily="34" charset="0"/>
                <a:cs typeface="Arial" pitchFamily="34" charset="0"/>
              </a:rPr>
              <a:t>предприятия.</a:t>
            </a:r>
            <a:endParaRPr lang="ru-RU" sz="1100" b="1" dirty="0">
              <a:solidFill>
                <a:schemeClr val="tx1"/>
              </a:solidFill>
              <a:latin typeface="Arial" pitchFamily="34" charset="0"/>
              <a:cs typeface="Arial" pitchFamily="34" charset="0"/>
            </a:endParaRPr>
          </a:p>
        </p:txBody>
      </p:sp>
      <p:pic>
        <p:nvPicPr>
          <p:cNvPr id="17410" name="Диаграмма 3"/>
          <p:cNvPicPr>
            <a:picLocks noChangeArrowheads="1"/>
          </p:cNvPicPr>
          <p:nvPr/>
        </p:nvPicPr>
        <p:blipFill>
          <a:blip r:embed="rId2">
            <a:extLst>
              <a:ext uri="{28A0092B-C50C-407E-A947-70E740481C1C}">
                <a14:useLocalDpi xmlns:a14="http://schemas.microsoft.com/office/drawing/2010/main" val="0"/>
              </a:ext>
            </a:extLst>
          </a:blip>
          <a:srcRect l="-2988" t="-5403" r="-1292" b="-4906"/>
          <a:stretch>
            <a:fillRect/>
          </a:stretch>
        </p:blipFill>
        <p:spPr bwMode="auto">
          <a:xfrm>
            <a:off x="18993" y="1124744"/>
            <a:ext cx="5741988" cy="374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Прямоугольник 3"/>
          <p:cNvSpPr/>
          <p:nvPr/>
        </p:nvSpPr>
        <p:spPr>
          <a:xfrm>
            <a:off x="1187624" y="5013176"/>
            <a:ext cx="3456384" cy="165618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tx1"/>
                </a:solidFill>
                <a:latin typeface="Arial" pitchFamily="34" charset="0"/>
                <a:cs typeface="Arial" pitchFamily="34" charset="0"/>
              </a:rPr>
              <a:t>Объем инвестиций в основной капитал на душу населения в среднем по РТ и по муниципальным образованиям, с преимущественно развитым промышленным производством, тыс. рублей.</a:t>
            </a:r>
          </a:p>
        </p:txBody>
      </p:sp>
    </p:spTree>
    <p:extLst>
      <p:ext uri="{BB962C8B-B14F-4D97-AF65-F5344CB8AC3E}">
        <p14:creationId xmlns:p14="http://schemas.microsoft.com/office/powerpoint/2010/main" val="3306954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83671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latin typeface="Arial" pitchFamily="34" charset="0"/>
                <a:cs typeface="Arial" pitchFamily="34" charset="0"/>
              </a:rPr>
              <a:t>Прогноз социально-экономического развития</a:t>
            </a:r>
          </a:p>
          <a:p>
            <a:pPr algn="ctr"/>
            <a:r>
              <a:rPr lang="ru-RU" b="1" dirty="0">
                <a:solidFill>
                  <a:schemeClr val="tx1"/>
                </a:solidFill>
                <a:latin typeface="Arial" pitchFamily="34" charset="0"/>
                <a:cs typeface="Arial" pitchFamily="34" charset="0"/>
              </a:rPr>
              <a:t>Зеленодольского муниципального района до 2020 года</a:t>
            </a:r>
          </a:p>
        </p:txBody>
      </p:sp>
      <p:pic>
        <p:nvPicPr>
          <p:cNvPr id="18435" name="Диаграмма 243"/>
          <p:cNvPicPr>
            <a:picLocks noChangeArrowheads="1"/>
          </p:cNvPicPr>
          <p:nvPr/>
        </p:nvPicPr>
        <p:blipFill>
          <a:blip r:embed="rId2" cstate="print">
            <a:extLst>
              <a:ext uri="{28A0092B-C50C-407E-A947-70E740481C1C}">
                <a14:useLocalDpi xmlns:a14="http://schemas.microsoft.com/office/drawing/2010/main" val="0"/>
              </a:ext>
            </a:extLst>
          </a:blip>
          <a:srcRect l="-1305" t="-1772" r="-1332" b="-800"/>
          <a:stretch>
            <a:fillRect/>
          </a:stretch>
        </p:blipFill>
        <p:spPr bwMode="auto">
          <a:xfrm>
            <a:off x="323528" y="872716"/>
            <a:ext cx="5716568" cy="280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Прямоугольник 3"/>
          <p:cNvSpPr/>
          <p:nvPr/>
        </p:nvSpPr>
        <p:spPr>
          <a:xfrm>
            <a:off x="6444208" y="1628800"/>
            <a:ext cx="2454320" cy="129614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solidFill>
                  <a:schemeClr val="tx1"/>
                </a:solidFill>
                <a:latin typeface="Arial" pitchFamily="34" charset="0"/>
                <a:cs typeface="Arial" pitchFamily="34" charset="0"/>
              </a:rPr>
              <a:t>Прогноз объема ВТП Зеленодольского муниципального района до 2020 года</a:t>
            </a:r>
          </a:p>
          <a:p>
            <a:pPr algn="ctr"/>
            <a:r>
              <a:rPr lang="ru-RU" sz="1200" dirty="0">
                <a:solidFill>
                  <a:schemeClr val="tx1"/>
                </a:solidFill>
                <a:latin typeface="Arial" pitchFamily="34" charset="0"/>
                <a:cs typeface="Arial" pitchFamily="34" charset="0"/>
              </a:rPr>
              <a:t>(сценарий 1 – инерционный, сценарий 2 – </a:t>
            </a:r>
            <a:r>
              <a:rPr lang="ru-RU" sz="1200" dirty="0" smtClean="0">
                <a:solidFill>
                  <a:schemeClr val="tx1"/>
                </a:solidFill>
                <a:latin typeface="Arial" pitchFamily="34" charset="0"/>
                <a:cs typeface="Arial" pitchFamily="34" charset="0"/>
              </a:rPr>
              <a:t>инновационный)</a:t>
            </a:r>
            <a:endParaRPr lang="ru-RU" sz="1200" dirty="0">
              <a:solidFill>
                <a:schemeClr val="tx1"/>
              </a:solidFill>
              <a:latin typeface="Arial" pitchFamily="34" charset="0"/>
              <a:cs typeface="Arial" pitchFamily="34" charset="0"/>
            </a:endParaRPr>
          </a:p>
        </p:txBody>
      </p:sp>
      <p:pic>
        <p:nvPicPr>
          <p:cNvPr id="18438" name="Диаграмма 245"/>
          <p:cNvPicPr>
            <a:picLocks noChangeArrowheads="1"/>
          </p:cNvPicPr>
          <p:nvPr/>
        </p:nvPicPr>
        <p:blipFill>
          <a:blip r:embed="rId3" cstate="print">
            <a:extLst>
              <a:ext uri="{28A0092B-C50C-407E-A947-70E740481C1C}">
                <a14:useLocalDpi xmlns:a14="http://schemas.microsoft.com/office/drawing/2010/main" val="0"/>
              </a:ext>
            </a:extLst>
          </a:blip>
          <a:srcRect l="-1367" t="-1791" r="-1381" b="-3871"/>
          <a:stretch>
            <a:fillRect/>
          </a:stretch>
        </p:blipFill>
        <p:spPr bwMode="auto">
          <a:xfrm>
            <a:off x="315967" y="3861047"/>
            <a:ext cx="5724129" cy="299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Прямоугольник 5"/>
          <p:cNvSpPr/>
          <p:nvPr/>
        </p:nvSpPr>
        <p:spPr>
          <a:xfrm>
            <a:off x="6444208" y="4639443"/>
            <a:ext cx="2376264" cy="14401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solidFill>
                  <a:schemeClr val="tx1"/>
                </a:solidFill>
                <a:latin typeface="Arial" pitchFamily="34" charset="0"/>
                <a:cs typeface="Arial" pitchFamily="34" charset="0"/>
              </a:rPr>
              <a:t>Прогноз инвестиций в основной капитал Зеленодольского муниципального района до 2020 года</a:t>
            </a:r>
          </a:p>
          <a:p>
            <a:pPr algn="ctr"/>
            <a:r>
              <a:rPr lang="ru-RU" sz="1200" dirty="0">
                <a:solidFill>
                  <a:schemeClr val="tx1"/>
                </a:solidFill>
                <a:latin typeface="Arial" pitchFamily="34" charset="0"/>
                <a:cs typeface="Arial" pitchFamily="34" charset="0"/>
              </a:rPr>
              <a:t>(сценарий 1 – инерционный, сценарий 2 – инновационный</a:t>
            </a:r>
          </a:p>
        </p:txBody>
      </p:sp>
    </p:spTree>
    <p:extLst>
      <p:ext uri="{BB962C8B-B14F-4D97-AF65-F5344CB8AC3E}">
        <p14:creationId xmlns:p14="http://schemas.microsoft.com/office/powerpoint/2010/main" val="19345395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28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1052736"/>
            <a:ext cx="8136904" cy="5616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Прямоугольник 2"/>
          <p:cNvSpPr/>
          <p:nvPr/>
        </p:nvSpPr>
        <p:spPr>
          <a:xfrm>
            <a:off x="1901620" y="115769"/>
            <a:ext cx="5400600" cy="85106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latin typeface="Arial" pitchFamily="34" charset="0"/>
                <a:cs typeface="Arial" pitchFamily="34" charset="0"/>
              </a:rPr>
              <a:t>Стратегические точки роста Зеленодольского муниципального района</a:t>
            </a:r>
          </a:p>
        </p:txBody>
      </p:sp>
    </p:spTree>
    <p:extLst>
      <p:ext uri="{BB962C8B-B14F-4D97-AF65-F5344CB8AC3E}">
        <p14:creationId xmlns:p14="http://schemas.microsoft.com/office/powerpoint/2010/main" val="718685852"/>
      </p:ext>
    </p:extLst>
  </p:cSld>
  <p:clrMapOvr>
    <a:masterClrMapping/>
  </p:clrMapOvr>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Slipstream</Template>
  <TotalTime>4762</TotalTime>
  <Words>4076</Words>
  <Application>Microsoft Office PowerPoint</Application>
  <PresentationFormat>Экран (4:3)</PresentationFormat>
  <Paragraphs>175</Paragraphs>
  <Slides>31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31</vt:i4>
      </vt:variant>
    </vt:vector>
  </HeadingPairs>
  <TitlesOfParts>
    <vt:vector size="32" baseType="lpstr">
      <vt:lpstr>Воздушный 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User</cp:lastModifiedBy>
  <cp:revision>72</cp:revision>
  <dcterms:created xsi:type="dcterms:W3CDTF">2015-08-13T12:41:03Z</dcterms:created>
  <dcterms:modified xsi:type="dcterms:W3CDTF">2015-09-02T06:43:59Z</dcterms:modified>
</cp:coreProperties>
</file>